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20"/>
  </p:notesMasterIdLst>
  <p:sldIdLst>
    <p:sldId id="270" r:id="rId3"/>
    <p:sldId id="309" r:id="rId4"/>
    <p:sldId id="293" r:id="rId5"/>
    <p:sldId id="296" r:id="rId6"/>
    <p:sldId id="297" r:id="rId7"/>
    <p:sldId id="298" r:id="rId8"/>
    <p:sldId id="299" r:id="rId9"/>
    <p:sldId id="302" r:id="rId10"/>
    <p:sldId id="303" r:id="rId11"/>
    <p:sldId id="300" r:id="rId12"/>
    <p:sldId id="304" r:id="rId13"/>
    <p:sldId id="305" r:id="rId14"/>
    <p:sldId id="301" r:id="rId15"/>
    <p:sldId id="306" r:id="rId16"/>
    <p:sldId id="307" r:id="rId17"/>
    <p:sldId id="308" r:id="rId18"/>
    <p:sldId id="282" r:id="rId19"/>
  </p:sldIdLst>
  <p:sldSz cx="9144000" cy="6858000" type="screen4x3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BE5D6"/>
    <a:srgbClr val="FFFF66"/>
    <a:srgbClr val="FFFF00"/>
    <a:srgbClr val="81DEFF"/>
    <a:srgbClr val="71DAFF"/>
    <a:srgbClr val="81E3F7"/>
    <a:srgbClr val="8BCAF5"/>
    <a:srgbClr val="9885AD"/>
    <a:srgbClr val="F4B2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200" autoAdjust="0"/>
  </p:normalViewPr>
  <p:slideViewPr>
    <p:cSldViewPr snapToGrid="0">
      <p:cViewPr varScale="1">
        <p:scale>
          <a:sx n="115" d="100"/>
          <a:sy n="115" d="100"/>
        </p:scale>
        <p:origin x="147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401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EAE950-991B-417C-9785-48FE8CC3F9B3}" type="datetimeFigureOut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3488"/>
            <a:ext cx="4441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6ABE49E-45BA-4705-A1F8-9E7D84A90EE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6675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B00BBA-8658-4E12-82DE-A683E60F080A}" type="slidenum">
              <a: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0034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B00BBA-8658-4E12-82DE-A683E60F080A}" type="slidenum">
              <a: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2960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B00BBA-8658-4E12-82DE-A683E60F080A}" type="slidenum">
              <a: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9486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/>
          <a:lstStyle/>
          <a:p>
            <a:fld id="{5BB00BBA-8658-4E12-82DE-A683E60F080A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7896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C7B2C-C8DD-4055-BE08-C74E577D8F1A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180E-BFD8-4D44-8E4C-49D4633D15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9375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E7007-5849-410F-9AC7-4CB56E7860DA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24675" y="6445252"/>
            <a:ext cx="2057400" cy="365125"/>
          </a:xfrm>
        </p:spPr>
        <p:txBody>
          <a:bodyPr/>
          <a:lstStyle/>
          <a:p>
            <a:fld id="{BCB6180E-BFD8-4D44-8E4C-49D4633D15A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3968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52B14-F5CE-4432-951B-7CA3EDE1366A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180E-BFD8-4D44-8E4C-49D4633D15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6237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B0BC-B80F-488C-8E8D-1E6CB36E79AA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180E-BFD8-4D44-8E4C-49D4633D15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252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81845-916F-461D-9490-27204B2C2557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180E-BFD8-4D44-8E4C-49D4633D15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1414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E587-8EF3-45D8-9AAD-6AD652D32E1D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180E-BFD8-4D44-8E4C-49D4633D15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1923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57FAF-367D-4532-8013-195B128EF129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180E-BFD8-4D44-8E4C-49D4633D15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528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7FFBD-CD39-4487-BF1A-53DC20934340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180E-BFD8-4D44-8E4C-49D4633D15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8597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5CF6-C0CC-4355-B133-5DC4CF1406DF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180E-BFD8-4D44-8E4C-49D4633D15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3108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1F04-1CBC-4522-BA07-E2C9DC91DFFD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180E-BFD8-4D44-8E4C-49D4633D15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7005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7F0A0-E13C-4F74-A80F-C95060473172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180E-BFD8-4D44-8E4C-49D4633D15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5179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2961-8952-4AC8-8213-1824CE965707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6180E-BFD8-4D44-8E4C-49D4633D15A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96823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83894-30F5-4B37-907A-45C563C4BD27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44A4E-9A0E-4C63-8D61-8FA2589FB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33529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928D0-58C6-4802-ABCA-D073703EC16C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44A4E-9A0E-4C63-8D61-8FA2589FB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01791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38C1D-3C0E-4BE6-917B-65E33CDF34B9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44A4E-9A0E-4C63-8D61-8FA2589FB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26232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956AC-8251-4F57-A647-E3EF614146C6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44A4E-9A0E-4C63-8D61-8FA2589FB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64620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C37EA-988A-4220-8861-464CF7019861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44A4E-9A0E-4C63-8D61-8FA2589FB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28265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92C93-5119-4602-A9EE-7EBE33E4F14A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44A4E-9A0E-4C63-8D61-8FA2589FB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2273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61EE9-CBCA-4425-84FF-5B68392CA7F1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44A4E-9A0E-4C63-8D61-8FA2589FB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59561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52E46-3BC3-427F-BE94-1CD4F1DEC74F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44A4E-9A0E-4C63-8D61-8FA2589FB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2090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EF166-02B2-47CA-AFD5-E6666FA2888D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44A4E-9A0E-4C63-8D61-8FA2589FB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73150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BBAB9-AE21-49EF-8C3A-48692F8E82C8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44A4E-9A0E-4C63-8D61-8FA2589FB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16235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2E6FD-AEE0-4F71-8D5D-07DC257EAE47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44A4E-9A0E-4C63-8D61-8FA2589FB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457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3D388-BA5B-4493-AF3A-5E6F195FB3ED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6180E-BFD8-4D44-8E4C-49D4633D15A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7345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4" r:id="rId1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B355D-1AE6-427F-9E04-CD29022BBD23}" type="datetime1">
              <a:rPr lang="ko-KR" altLang="en-US" smtClean="0"/>
              <a:pPr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44A4E-9A0E-4C63-8D61-8FA2589FB8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358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/>
          </a:p>
        </p:txBody>
      </p:sp>
      <p:sp>
        <p:nvSpPr>
          <p:cNvPr id="9" name="직각 삼각형 8"/>
          <p:cNvSpPr/>
          <p:nvPr/>
        </p:nvSpPr>
        <p:spPr>
          <a:xfrm flipH="1">
            <a:off x="4563122" y="2376276"/>
            <a:ext cx="4580878" cy="4481725"/>
          </a:xfrm>
          <a:prstGeom prst="rtTriangle">
            <a:avLst/>
          </a:prstGeom>
          <a:solidFill>
            <a:srgbClr val="CFD8DC"/>
          </a:solidFill>
          <a:ln>
            <a:solidFill>
              <a:srgbClr val="CFD8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잘린 한쪽 모서리 2"/>
          <p:cNvSpPr/>
          <p:nvPr/>
        </p:nvSpPr>
        <p:spPr>
          <a:xfrm flipV="1">
            <a:off x="0" y="-4"/>
            <a:ext cx="9144000" cy="3717561"/>
          </a:xfrm>
          <a:prstGeom prst="snip1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/>
          </a:p>
        </p:txBody>
      </p:sp>
      <p:sp>
        <p:nvSpPr>
          <p:cNvPr id="13" name="TextBox 12"/>
          <p:cNvSpPr txBox="1"/>
          <p:nvPr/>
        </p:nvSpPr>
        <p:spPr>
          <a:xfrm>
            <a:off x="410239" y="2234541"/>
            <a:ext cx="686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BTS MANUAL</a:t>
            </a:r>
            <a:endParaRPr lang="ko-KR" altLang="en-US" sz="3600" b="1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0239" y="4567885"/>
            <a:ext cx="6868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주식회사 </a:t>
            </a:r>
            <a:r>
              <a:rPr lang="ko-KR" alt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바른기술서비스</a:t>
            </a:r>
            <a:endParaRPr lang="ko-KR" alt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410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FD8DC"/>
          </a:solidFill>
          <a:ln>
            <a:solidFill>
              <a:srgbClr val="CFD8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5" name="직각 삼각형 14"/>
          <p:cNvSpPr/>
          <p:nvPr/>
        </p:nvSpPr>
        <p:spPr>
          <a:xfrm rot="10800000" flipH="1">
            <a:off x="0" y="0"/>
            <a:ext cx="9144000" cy="3189219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9" name="육각형 18"/>
          <p:cNvSpPr/>
          <p:nvPr/>
        </p:nvSpPr>
        <p:spPr>
          <a:xfrm rot="5400000">
            <a:off x="3776718" y="1154345"/>
            <a:ext cx="966453" cy="856352"/>
          </a:xfrm>
          <a:prstGeom prst="hexagon">
            <a:avLst/>
          </a:prstGeom>
          <a:solidFill>
            <a:schemeClr val="accent1">
              <a:lumMod val="75000"/>
            </a:schemeClr>
          </a:solidFill>
          <a:ln>
            <a:solidFill>
              <a:srgbClr val="0D47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356536" y="918606"/>
            <a:ext cx="1862479" cy="1390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20779" y="-1705005"/>
            <a:ext cx="2588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서울남산체 M" panose="02020603020101020101" pitchFamily="18" charset="-127"/>
                <a:ea typeface="서울남산체 M" panose="02020603020101020101" pitchFamily="18" charset="-127"/>
                <a:cs typeface="+mn-cs"/>
              </a:rPr>
              <a:t>Ⅰ.</a:t>
            </a:r>
            <a:r>
              <a:rPr kumimoji="0" lang="ko-KR" altLang="en-US" sz="2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서울남산체 M" panose="02020603020101020101" pitchFamily="18" charset="-127"/>
                <a:ea typeface="서울남산체 M" panose="02020603020101020101" pitchFamily="18" charset="-127"/>
                <a:cs typeface="+mn-cs"/>
              </a:rPr>
              <a:t>과업의 배경 및 목적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74977" y="1360880"/>
            <a:ext cx="4068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noProof="0" dirty="0" smtClean="0">
                <a:ln w="0"/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BTS </a:t>
            </a:r>
            <a:r>
              <a:rPr lang="ko-KR" altLang="en-US" sz="2400" b="1" noProof="0" dirty="0" smtClean="0">
                <a:ln w="0"/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매뉴얼</a:t>
            </a:r>
            <a:endParaRPr kumimoji="0" lang="ko-KR" altLang="en-US" sz="2400" b="1" i="0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70859" y="2634151"/>
            <a:ext cx="4068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1 </a:t>
            </a:r>
            <a:r>
              <a:rPr kumimoji="0" lang="ko-KR" altLang="en-US" sz="16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설치</a:t>
            </a:r>
            <a:r>
              <a:rPr kumimoji="0" lang="en-US" altLang="ko-KR" sz="16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,</a:t>
            </a:r>
            <a:r>
              <a:rPr kumimoji="0" lang="ko-KR" altLang="en-US" sz="16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신규등록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70859" y="3130507"/>
            <a:ext cx="4068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2 </a:t>
            </a:r>
            <a:r>
              <a:rPr kumimoji="0" lang="ko-KR" altLang="en-US" sz="16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검침 방법</a:t>
            </a:r>
            <a:endParaRPr kumimoji="0" lang="ko-KR" alt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70859" y="3665171"/>
            <a:ext cx="4068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dirty="0">
                <a:ln w="0"/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kumimoji="0" lang="en-US" altLang="ko-KR" sz="16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검침 자료 찾아보기</a:t>
            </a:r>
            <a:endParaRPr kumimoji="0" lang="ko-KR" altLang="en-US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730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0" y="0"/>
            <a:ext cx="9144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2" name="평행 사변형 1"/>
          <p:cNvSpPr/>
          <p:nvPr/>
        </p:nvSpPr>
        <p:spPr>
          <a:xfrm flipH="1">
            <a:off x="5217458" y="0"/>
            <a:ext cx="4612341" cy="540000"/>
          </a:xfrm>
          <a:prstGeom prst="parallelogram">
            <a:avLst>
              <a:gd name="adj" fmla="val 81444"/>
            </a:avLst>
          </a:prstGeom>
          <a:solidFill>
            <a:schemeClr val="accent1">
              <a:lumMod val="75000"/>
            </a:schemeClr>
          </a:solidFill>
          <a:ln>
            <a:solidFill>
              <a:srgbClr val="0D47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7147" y="85334"/>
            <a:ext cx="2588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1. </a:t>
            </a:r>
            <a:r>
              <a:rPr kumimoji="0" lang="ko-KR" altLang="en-US" sz="18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설치</a:t>
            </a:r>
            <a:r>
              <a:rPr kumimoji="0" lang="en-US" altLang="ko-KR" sz="18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,</a:t>
            </a:r>
            <a:r>
              <a:rPr kumimoji="0" lang="ko-KR" altLang="en-US" sz="18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신규등록</a:t>
            </a:r>
            <a:endParaRPr kumimoji="0" lang="ko-KR" altLang="en-US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40" y="1507672"/>
            <a:ext cx="3069403" cy="4798801"/>
          </a:xfrm>
          <a:prstGeom prst="rect">
            <a:avLst/>
          </a:prstGeom>
          <a:ln>
            <a:solidFill>
              <a:srgbClr val="5B9BD5"/>
            </a:solidFill>
          </a:ln>
        </p:spPr>
      </p:pic>
      <p:grpSp>
        <p:nvGrpSpPr>
          <p:cNvPr id="6" name="그룹 5"/>
          <p:cNvGrpSpPr/>
          <p:nvPr/>
        </p:nvGrpSpPr>
        <p:grpSpPr>
          <a:xfrm>
            <a:off x="5300584" y="1507672"/>
            <a:ext cx="3070800" cy="4798801"/>
            <a:chOff x="0" y="0"/>
            <a:chExt cx="2901140" cy="5744094"/>
          </a:xfrm>
        </p:grpSpPr>
        <p:pic>
          <p:nvPicPr>
            <p:cNvPr id="7" name="그림 6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901140" cy="5744094"/>
            </a:xfrm>
            <a:prstGeom prst="rect">
              <a:avLst/>
            </a:prstGeom>
            <a:ln w="9525">
              <a:solidFill>
                <a:srgbClr val="5B9BD5"/>
              </a:solidFill>
            </a:ln>
          </p:spPr>
        </p:pic>
        <p:sp>
          <p:nvSpPr>
            <p:cNvPr id="8" name="타원형 설명선 7"/>
            <p:cNvSpPr/>
            <p:nvPr/>
          </p:nvSpPr>
          <p:spPr>
            <a:xfrm>
              <a:off x="696881" y="922712"/>
              <a:ext cx="842251" cy="600702"/>
            </a:xfrm>
            <a:prstGeom prst="wedgeEllipseCallout">
              <a:avLst>
                <a:gd name="adj1" fmla="val -66987"/>
                <a:gd name="adj2" fmla="val 58703"/>
              </a:avLst>
            </a:prstGeom>
            <a:solidFill>
              <a:sysClr val="window" lastClr="FFFFFF">
                <a:alpha val="92000"/>
              </a:sysClr>
            </a:solidFill>
            <a:ln w="952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759955" y="1000906"/>
              <a:ext cx="716102" cy="444313"/>
            </a:xfrm>
            <a:prstGeom prst="rect">
              <a:avLst/>
            </a:prstGeom>
            <a:noFill/>
            <a:ln w="9525">
              <a:noFill/>
            </a:ln>
            <a:effectLst/>
          </p:spPr>
          <p:txBody>
            <a:bodyPr wrap="squar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비밀번호</a:t>
              </a:r>
              <a:r>
                <a:rPr lang="en-US" altLang="ko-KR" kern="0" dirty="0" smtClean="0">
                  <a:solidFill>
                    <a:sysClr val="windowText" lastClr="000000"/>
                  </a:solidFill>
                  <a:latin typeface="+mn-ea"/>
                </a:rPr>
                <a:t>1234</a:t>
              </a:r>
              <a:endParaRPr kumimoji="0" lang="ko-KR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10" name="모서리가 둥근 사각형 설명선 9"/>
            <p:cNvSpPr/>
            <p:nvPr/>
          </p:nvSpPr>
          <p:spPr>
            <a:xfrm>
              <a:off x="1540376" y="2792576"/>
              <a:ext cx="1234667" cy="673329"/>
            </a:xfrm>
            <a:prstGeom prst="wedgeRoundRectCallout">
              <a:avLst>
                <a:gd name="adj1" fmla="val 14160"/>
                <a:gd name="adj2" fmla="val -97494"/>
                <a:gd name="adj3" fmla="val 16667"/>
              </a:avLst>
            </a:prstGeom>
            <a:solidFill>
              <a:sysClr val="window" lastClr="FFFFFF">
                <a:alpha val="81000"/>
              </a:sysClr>
            </a:solidFill>
            <a:ln w="952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BTS </a:t>
              </a:r>
              <a:r>
                <a:rPr kumimoji="0" lang="ko-KR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앱 </a:t>
              </a:r>
              <a:r>
                <a:rPr kumimoji="0" lang="ko-KR" alt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비밀번호              입력 후 로그인</a:t>
              </a:r>
              <a:endParaRPr kumimoji="0" lang="en-US" altLang="ko-KR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</a:endParaRPr>
            </a:p>
          </p:txBody>
        </p:sp>
      </p:grpSp>
      <p:sp>
        <p:nvSpPr>
          <p:cNvPr id="12" name="타원형 설명선 11"/>
          <p:cNvSpPr/>
          <p:nvPr/>
        </p:nvSpPr>
        <p:spPr>
          <a:xfrm>
            <a:off x="2867892" y="4177485"/>
            <a:ext cx="665018" cy="451432"/>
          </a:xfrm>
          <a:prstGeom prst="wedgeEllipseCallout">
            <a:avLst/>
          </a:prstGeom>
          <a:solidFill>
            <a:srgbClr val="FFFFFF">
              <a:alpha val="92157"/>
            </a:srgb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+mn-ea"/>
              </a:rPr>
              <a:t>앱 클릭</a:t>
            </a:r>
            <a:endParaRPr lang="ko-KR" altLang="en-US" sz="1100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9783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789708" y="1238597"/>
            <a:ext cx="3070800" cy="4798800"/>
            <a:chOff x="0" y="0"/>
            <a:chExt cx="2859578" cy="5760001"/>
          </a:xfrm>
        </p:grpSpPr>
        <p:pic>
          <p:nvPicPr>
            <p:cNvPr id="4" name="그림 3"/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859578" cy="5760001"/>
            </a:xfrm>
            <a:prstGeom prst="rect">
              <a:avLst/>
            </a:prstGeom>
            <a:ln w="9525">
              <a:solidFill>
                <a:srgbClr val="5B9BD5"/>
              </a:solidFill>
            </a:ln>
          </p:spPr>
        </p:pic>
        <p:sp>
          <p:nvSpPr>
            <p:cNvPr id="5" name="모서리가 둥근 사각형 설명선 4"/>
            <p:cNvSpPr/>
            <p:nvPr/>
          </p:nvSpPr>
          <p:spPr>
            <a:xfrm>
              <a:off x="716139" y="3353631"/>
              <a:ext cx="2000934" cy="836386"/>
            </a:xfrm>
            <a:prstGeom prst="wedgeRoundRectCallout">
              <a:avLst>
                <a:gd name="adj1" fmla="val -8938"/>
                <a:gd name="adj2" fmla="val -144291"/>
                <a:gd name="adj3" fmla="val 16667"/>
              </a:avLst>
            </a:prstGeom>
            <a:solidFill>
              <a:sysClr val="window" lastClr="FFFFFF">
                <a:alpha val="81000"/>
              </a:sysClr>
            </a:solidFill>
            <a:ln w="952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수신 </a:t>
              </a:r>
              <a:r>
                <a:rPr kumimoji="0" lang="ko-KR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단말기와</a:t>
              </a:r>
              <a:r>
                <a:rPr kumimoji="0" lang="en-US" altLang="ko-KR" sz="1100" b="0" i="0" u="none" strike="noStrike" kern="0" cap="none" spc="0" normalizeH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 </a:t>
              </a:r>
              <a:r>
                <a:rPr kumimoji="0" lang="ko-KR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접속하기 </a:t>
              </a:r>
              <a:r>
                <a:rPr kumimoji="0" lang="ko-KR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위해 </a:t>
              </a:r>
              <a:r>
                <a:rPr kumimoji="0" lang="en-US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                                     </a:t>
              </a: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Group Read /New Setting </a:t>
              </a:r>
              <a:endParaRPr kumimoji="0" lang="ko-KR" altLang="ko-KR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둘</a:t>
              </a:r>
              <a:r>
                <a:rPr kumimoji="0" lang="en-US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 </a:t>
              </a:r>
              <a:r>
                <a:rPr kumimoji="0" lang="ko-KR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중 </a:t>
              </a:r>
              <a:r>
                <a:rPr kumimoji="0" lang="ko-KR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한</a:t>
              </a:r>
              <a:r>
                <a:rPr kumimoji="0" lang="ko-KR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가지</a:t>
              </a:r>
              <a:r>
                <a:rPr kumimoji="0" lang="ko-KR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를 선택하여 클릭</a:t>
              </a:r>
              <a:r>
                <a:rPr kumimoji="0" lang="en-US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.</a:t>
              </a:r>
              <a:endParaRPr kumimoji="0" lang="ko-KR" altLang="ko-KR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5278580" y="1238597"/>
            <a:ext cx="3070800" cy="4798800"/>
            <a:chOff x="0" y="0"/>
            <a:chExt cx="2917767" cy="5780380"/>
          </a:xfrm>
        </p:grpSpPr>
        <p:pic>
          <p:nvPicPr>
            <p:cNvPr id="10" name="그림 9"/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917767" cy="5780380"/>
            </a:xfrm>
            <a:prstGeom prst="rect">
              <a:avLst/>
            </a:prstGeom>
            <a:ln w="9525">
              <a:solidFill>
                <a:srgbClr val="5B9BD5"/>
              </a:solidFill>
            </a:ln>
          </p:spPr>
        </p:pic>
        <p:sp>
          <p:nvSpPr>
            <p:cNvPr id="11" name="모서리가 둥근 사각형 설명선 10"/>
            <p:cNvSpPr/>
            <p:nvPr/>
          </p:nvSpPr>
          <p:spPr>
            <a:xfrm>
              <a:off x="880312" y="1517614"/>
              <a:ext cx="1686690" cy="365063"/>
            </a:xfrm>
            <a:prstGeom prst="wedgeRoundRectCallout">
              <a:avLst>
                <a:gd name="adj1" fmla="val -27371"/>
                <a:gd name="adj2" fmla="val 221334"/>
                <a:gd name="adj3" fmla="val 16667"/>
              </a:avLst>
            </a:prstGeom>
            <a:solidFill>
              <a:sysClr val="window" lastClr="FFFFFF"/>
            </a:solidFill>
            <a:ln w="952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BTS</a:t>
              </a:r>
              <a:r>
                <a:rPr kumimoji="0" lang="en-US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 </a:t>
              </a:r>
              <a:r>
                <a:rPr kumimoji="0" lang="ko-KR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수신기와 연결 </a:t>
              </a:r>
              <a:r>
                <a:rPr kumimoji="0" lang="en-US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/</a:t>
              </a:r>
              <a:r>
                <a:rPr kumimoji="0" lang="ko-KR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클릭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884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208340" y="1527624"/>
            <a:ext cx="2588400" cy="3996000"/>
          </a:xfrm>
          <a:prstGeom prst="rect">
            <a:avLst/>
          </a:prstGeom>
          <a:ln w="0">
            <a:noFill/>
          </a:ln>
        </p:spPr>
      </p:pic>
      <p:grpSp>
        <p:nvGrpSpPr>
          <p:cNvPr id="3" name="그룹 2"/>
          <p:cNvGrpSpPr/>
          <p:nvPr/>
        </p:nvGrpSpPr>
        <p:grpSpPr>
          <a:xfrm>
            <a:off x="359522" y="1527624"/>
            <a:ext cx="2589595" cy="3994266"/>
            <a:chOff x="0" y="0"/>
            <a:chExt cx="2859578" cy="5769031"/>
          </a:xfrm>
        </p:grpSpPr>
        <p:pic>
          <p:nvPicPr>
            <p:cNvPr id="4" name="그림 3"/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859578" cy="5769031"/>
            </a:xfrm>
            <a:prstGeom prst="rect">
              <a:avLst/>
            </a:prstGeom>
            <a:ln w="9525">
              <a:solidFill>
                <a:srgbClr val="5B9BD5"/>
              </a:solidFill>
            </a:ln>
          </p:spPr>
        </p:pic>
        <p:sp>
          <p:nvSpPr>
            <p:cNvPr id="5" name="모서리가 둥근 사각형 설명선 4"/>
            <p:cNvSpPr/>
            <p:nvPr/>
          </p:nvSpPr>
          <p:spPr>
            <a:xfrm>
              <a:off x="1191357" y="3355819"/>
              <a:ext cx="1367400" cy="617749"/>
            </a:xfrm>
            <a:prstGeom prst="wedgeRoundRectCallout">
              <a:avLst>
                <a:gd name="adj1" fmla="val -51085"/>
                <a:gd name="adj2" fmla="val -163499"/>
                <a:gd name="adj3" fmla="val 16667"/>
              </a:avLst>
            </a:prstGeom>
            <a:solidFill>
              <a:sysClr val="window" lastClr="FFFFFF">
                <a:alpha val="81000"/>
              </a:sysClr>
            </a:solidFill>
            <a:ln w="952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신규등록 </a:t>
              </a: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New Setting </a:t>
              </a:r>
              <a:r>
                <a:rPr kumimoji="0" lang="ko-KR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을 </a:t>
              </a:r>
              <a:r>
                <a:rPr kumimoji="0" lang="ko-KR" alt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선택</a:t>
              </a:r>
              <a:endParaRPr kumimoji="0" lang="ko-KR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3300372" y="1527624"/>
            <a:ext cx="5353177" cy="3996001"/>
            <a:chOff x="0" y="0"/>
            <a:chExt cx="5141784" cy="5769031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486187" cy="5769031"/>
            </a:xfrm>
            <a:prstGeom prst="rect">
              <a:avLst/>
            </a:prstGeom>
            <a:ln w="9525">
              <a:solidFill>
                <a:srgbClr val="5B9BD5"/>
              </a:solidFill>
            </a:ln>
          </p:spPr>
        </p:pic>
        <p:sp>
          <p:nvSpPr>
            <p:cNvPr id="9" name="모서리가 둥근 사각형 설명선 8"/>
            <p:cNvSpPr/>
            <p:nvPr/>
          </p:nvSpPr>
          <p:spPr>
            <a:xfrm>
              <a:off x="349864" y="1298879"/>
              <a:ext cx="1446429" cy="400194"/>
            </a:xfrm>
            <a:prstGeom prst="wedgeRoundRectCallout">
              <a:avLst>
                <a:gd name="adj1" fmla="val -8758"/>
                <a:gd name="adj2" fmla="val 119207"/>
                <a:gd name="adj3" fmla="val 16667"/>
              </a:avLst>
            </a:prstGeom>
            <a:solidFill>
              <a:sysClr val="window" lastClr="FFFFFF"/>
            </a:solidFill>
            <a:ln w="952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클릭 후 </a:t>
              </a:r>
              <a:r>
                <a:rPr kumimoji="0" lang="en-US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BTS ID </a:t>
              </a:r>
              <a:r>
                <a:rPr kumimoji="0" lang="ko-KR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입력</a:t>
              </a:r>
              <a:r>
                <a:rPr kumimoji="0" lang="en-US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 </a:t>
              </a:r>
              <a:r>
                <a:rPr kumimoji="0" lang="ko-KR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rPr>
                <a:t> </a:t>
              </a:r>
            </a:p>
          </p:txBody>
        </p:sp>
        <p:sp>
          <p:nvSpPr>
            <p:cNvPr id="16" name="모서리가 둥근 사각형 설명선 15"/>
            <p:cNvSpPr/>
            <p:nvPr/>
          </p:nvSpPr>
          <p:spPr>
            <a:xfrm>
              <a:off x="3375484" y="1298879"/>
              <a:ext cx="1766300" cy="920541"/>
            </a:xfrm>
            <a:prstGeom prst="wedgeRoundRectCallout">
              <a:avLst>
                <a:gd name="adj1" fmla="val -8758"/>
                <a:gd name="adj2" fmla="val 119207"/>
                <a:gd name="adj3" fmla="val 16667"/>
              </a:avLst>
            </a:prstGeom>
            <a:solidFill>
              <a:sysClr val="window" lastClr="FFFFFF"/>
            </a:solidFill>
            <a:ln w="952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/>
              <a:r>
                <a:rPr lang="en-US" altLang="ko-KR" dirty="0">
                  <a:solidFill>
                    <a:schemeClr val="tx1"/>
                  </a:solidFill>
                  <a:latin typeface="+mn-ea"/>
                </a:rPr>
                <a:t>BTS ID</a:t>
              </a:r>
              <a:r>
                <a:rPr lang="ko-KR" altLang="en-US" dirty="0">
                  <a:solidFill>
                    <a:schemeClr val="tx1"/>
                  </a:solidFill>
                  <a:latin typeface="+mn-ea"/>
                </a:rPr>
                <a:t>와 계량기 </a:t>
              </a:r>
              <a:r>
                <a:rPr lang="en-US" altLang="ko-KR" dirty="0">
                  <a:solidFill>
                    <a:schemeClr val="tx1"/>
                  </a:solidFill>
                  <a:latin typeface="+mn-ea"/>
                </a:rPr>
                <a:t>ID</a:t>
              </a:r>
              <a:r>
                <a:rPr lang="ko-KR" altLang="en-US" dirty="0">
                  <a:solidFill>
                    <a:schemeClr val="tx1"/>
                  </a:solidFill>
                  <a:latin typeface="+mn-ea"/>
                </a:rPr>
                <a:t>는 숫자로 입력할 수 있지만 </a:t>
              </a:r>
              <a:r>
                <a:rPr lang="ko-KR" altLang="en-US" b="1" dirty="0">
                  <a:solidFill>
                    <a:schemeClr val="tx1"/>
                  </a:solidFill>
                  <a:latin typeface="+mn-ea"/>
                </a:rPr>
                <a:t>바코드 스캔 </a:t>
              </a:r>
              <a:r>
                <a:rPr lang="ko-KR" altLang="en-US" dirty="0">
                  <a:solidFill>
                    <a:schemeClr val="tx1"/>
                  </a:solidFill>
                  <a:latin typeface="+mn-ea"/>
                </a:rPr>
                <a:t>권장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바른고딕" panose="020B0603020101020101"/>
              </a:endParaRPr>
            </a:p>
          </p:txBody>
        </p:sp>
      </p:grpSp>
      <p:sp>
        <p:nvSpPr>
          <p:cNvPr id="19" name="모서리가 둥근 사각형 설명선 18"/>
          <p:cNvSpPr/>
          <p:nvPr/>
        </p:nvSpPr>
        <p:spPr>
          <a:xfrm>
            <a:off x="4159451" y="3823665"/>
            <a:ext cx="1673446" cy="288668"/>
          </a:xfrm>
          <a:prstGeom prst="wedgeRoundRectCallout">
            <a:avLst>
              <a:gd name="adj1" fmla="val 901"/>
              <a:gd name="adj2" fmla="val -97964"/>
              <a:gd name="adj3" fmla="val 16667"/>
            </a:avLst>
          </a:prstGeom>
          <a:solidFill>
            <a:sysClr val="window" lastClr="FFFFFF"/>
          </a:solidFill>
          <a:ln w="63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</a:rPr>
              <a:t>클릭 후 </a:t>
            </a:r>
            <a:r>
              <a:rPr kumimoji="0" lang="ko-KR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</a:rPr>
              <a:t>계량기 </a:t>
            </a:r>
            <a:r>
              <a:rPr kumimoji="0" lang="en-US" altLang="ko-KR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</a:rPr>
              <a:t>ID </a:t>
            </a:r>
            <a:r>
              <a:rPr kumimoji="0" lang="ko-KR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</a:rPr>
              <a:t>입력 </a:t>
            </a:r>
          </a:p>
        </p:txBody>
      </p:sp>
    </p:spTree>
    <p:extLst>
      <p:ext uri="{BB962C8B-B14F-4D97-AF65-F5344CB8AC3E}">
        <p14:creationId xmlns:p14="http://schemas.microsoft.com/office/powerpoint/2010/main" val="250409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10" y="1191835"/>
            <a:ext cx="3070800" cy="4798800"/>
          </a:xfrm>
          <a:prstGeom prst="rect">
            <a:avLst/>
          </a:prstGeom>
          <a:ln>
            <a:solidFill>
              <a:srgbClr val="5B9BD5"/>
            </a:solidFill>
          </a:ln>
        </p:spPr>
      </p:pic>
      <p:pic>
        <p:nvPicPr>
          <p:cNvPr id="4" name="그림 3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498" y="1191835"/>
            <a:ext cx="3070800" cy="4798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모서리가 둥근 사각형 설명선 4"/>
          <p:cNvSpPr/>
          <p:nvPr/>
        </p:nvSpPr>
        <p:spPr>
          <a:xfrm>
            <a:off x="1786132" y="4123898"/>
            <a:ext cx="1738464" cy="514604"/>
          </a:xfrm>
          <a:prstGeom prst="wedgeRoundRectCallout">
            <a:avLst>
              <a:gd name="adj1" fmla="val -68087"/>
              <a:gd name="adj2" fmla="val -5189"/>
              <a:gd name="adj3" fmla="val 16667"/>
            </a:avLst>
          </a:prstGeom>
          <a:solidFill>
            <a:schemeClr val="bg1">
              <a:alpha val="96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100">
                <a:solidFill>
                  <a:sysClr val="windowText" lastClr="000000"/>
                </a:solidFill>
                <a:effectLst/>
                <a:latin typeface="+mn-ea"/>
              </a:rPr>
              <a:t>주소까지 </a:t>
            </a:r>
            <a:r>
              <a:rPr lang="ko-KR" altLang="en-US" sz="1100" smtClean="0">
                <a:solidFill>
                  <a:sysClr val="windowText" lastClr="000000"/>
                </a:solidFill>
                <a:effectLst/>
                <a:latin typeface="+mn-ea"/>
              </a:rPr>
              <a:t>입력 후 </a:t>
            </a:r>
            <a:r>
              <a:rPr lang="en-US" altLang="ko-KR" sz="1100" b="1" dirty="0">
                <a:solidFill>
                  <a:sysClr val="windowText" lastClr="000000"/>
                </a:solidFill>
                <a:effectLst/>
                <a:latin typeface="+mn-ea"/>
              </a:rPr>
              <a:t>Bind </a:t>
            </a:r>
            <a:r>
              <a:rPr lang="ko-KR" altLang="en-US" sz="1100" dirty="0">
                <a:solidFill>
                  <a:sysClr val="windowText" lastClr="000000"/>
                </a:solidFill>
                <a:effectLst/>
                <a:latin typeface="+mn-ea"/>
              </a:rPr>
              <a:t>를 클릭하여 기록 저장</a:t>
            </a:r>
            <a:r>
              <a:rPr lang="en-US" altLang="ko-KR" sz="1100" dirty="0">
                <a:solidFill>
                  <a:sysClr val="windowText" lastClr="000000"/>
                </a:solidFill>
                <a:effectLst/>
                <a:latin typeface="+mn-ea"/>
              </a:rPr>
              <a:t>.</a:t>
            </a:r>
            <a:endParaRPr lang="ko-KR" altLang="en-US" sz="1100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6" name="모서리가 둥근 사각형 설명선 5"/>
          <p:cNvSpPr/>
          <p:nvPr/>
        </p:nvSpPr>
        <p:spPr>
          <a:xfrm>
            <a:off x="5905915" y="3520539"/>
            <a:ext cx="1484100" cy="311628"/>
          </a:xfrm>
          <a:prstGeom prst="wedgeRoundRectCallout">
            <a:avLst>
              <a:gd name="adj1" fmla="val -57233"/>
              <a:gd name="adj2" fmla="val -243971"/>
              <a:gd name="adj3" fmla="val 16667"/>
            </a:avLst>
          </a:prstGeom>
          <a:solidFill>
            <a:schemeClr val="bg1">
              <a:alpha val="81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100" dirty="0">
                <a:solidFill>
                  <a:sysClr val="windowText" lastClr="000000"/>
                </a:solidFill>
                <a:effectLst/>
                <a:latin typeface="나눔바른고딕"/>
              </a:rPr>
              <a:t>계량기 </a:t>
            </a:r>
            <a:r>
              <a:rPr lang="ko-KR" altLang="en-US" sz="1100" dirty="0" smtClean="0">
                <a:solidFill>
                  <a:sysClr val="windowText" lastClr="000000"/>
                </a:solidFill>
                <a:effectLst/>
                <a:latin typeface="나눔바른고딕"/>
              </a:rPr>
              <a:t>검침 값 </a:t>
            </a:r>
            <a:r>
              <a:rPr lang="ko-KR" altLang="en-US" sz="1100" dirty="0">
                <a:solidFill>
                  <a:sysClr val="windowText" lastClr="000000"/>
                </a:solidFill>
                <a:effectLst/>
                <a:latin typeface="나눔바른고딕"/>
              </a:rPr>
              <a:t>입력</a:t>
            </a:r>
            <a:endParaRPr lang="ko-KR" altLang="en-US" sz="1100" dirty="0">
              <a:solidFill>
                <a:sysClr val="windowText" lastClr="000000"/>
              </a:solidFill>
              <a:latin typeface="나눔바른고딕"/>
            </a:endParaRPr>
          </a:p>
        </p:txBody>
      </p:sp>
      <p:sp>
        <p:nvSpPr>
          <p:cNvPr id="8" name="모서리가 둥근 사각형 설명선 7"/>
          <p:cNvSpPr/>
          <p:nvPr/>
        </p:nvSpPr>
        <p:spPr>
          <a:xfrm>
            <a:off x="2745786" y="5150441"/>
            <a:ext cx="1107660" cy="328254"/>
          </a:xfrm>
          <a:prstGeom prst="wedgeRoundRectCallout">
            <a:avLst>
              <a:gd name="adj1" fmla="val -59470"/>
              <a:gd name="adj2" fmla="val 35370"/>
              <a:gd name="adj3" fmla="val 16667"/>
            </a:avLst>
          </a:prstGeom>
          <a:solidFill>
            <a:srgbClr val="FFFFFF">
              <a:alpha val="92157"/>
            </a:srgb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solidFill>
                  <a:sysClr val="windowText" lastClr="000000"/>
                </a:solidFill>
                <a:effectLst/>
                <a:latin typeface="+mn-ea"/>
              </a:rPr>
              <a:t>Bind</a:t>
            </a:r>
            <a:r>
              <a:rPr lang="en-US" altLang="ko-KR" dirty="0">
                <a:solidFill>
                  <a:sysClr val="windowText" lastClr="000000"/>
                </a:solidFill>
                <a:effectLst/>
                <a:latin typeface="+mn-ea"/>
              </a:rPr>
              <a:t> </a:t>
            </a:r>
            <a:r>
              <a:rPr lang="ko-KR" altLang="en-US" dirty="0">
                <a:solidFill>
                  <a:sysClr val="windowText" lastClr="000000"/>
                </a:solidFill>
                <a:effectLst/>
                <a:latin typeface="+mn-ea"/>
              </a:rPr>
              <a:t>후 </a:t>
            </a:r>
            <a:r>
              <a:rPr lang="en-US" altLang="ko-KR" b="1" dirty="0">
                <a:solidFill>
                  <a:sysClr val="windowText" lastClr="000000"/>
                </a:solidFill>
                <a:effectLst/>
                <a:latin typeface="+mn-ea"/>
              </a:rPr>
              <a:t>enter</a:t>
            </a:r>
            <a:endParaRPr lang="ko-KR" altLang="en-US" sz="1200" b="1" dirty="0">
              <a:solidFill>
                <a:sysClr val="windowText" lastClr="0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8889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64" y="1190885"/>
            <a:ext cx="3070800" cy="4798800"/>
          </a:xfrm>
          <a:prstGeom prst="rect">
            <a:avLst/>
          </a:prstGeom>
          <a:ln>
            <a:solidFill>
              <a:srgbClr val="5B9BD5"/>
            </a:solidFill>
          </a:ln>
        </p:spPr>
      </p:pic>
      <p:pic>
        <p:nvPicPr>
          <p:cNvPr id="5" name="그림 4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662" y="1190885"/>
            <a:ext cx="3070800" cy="4798800"/>
          </a:xfrm>
          <a:prstGeom prst="rect">
            <a:avLst/>
          </a:prstGeom>
          <a:ln>
            <a:solidFill>
              <a:srgbClr val="5B9BD5"/>
            </a:solidFill>
          </a:ln>
        </p:spPr>
      </p:pic>
      <p:sp>
        <p:nvSpPr>
          <p:cNvPr id="6" name="모서리가 둥근 사각형 설명선 5"/>
          <p:cNvSpPr/>
          <p:nvPr/>
        </p:nvSpPr>
        <p:spPr>
          <a:xfrm>
            <a:off x="2150774" y="4813069"/>
            <a:ext cx="1415386" cy="1072343"/>
          </a:xfrm>
          <a:prstGeom prst="wedgeRoundRectCallout">
            <a:avLst>
              <a:gd name="adj1" fmla="val -64228"/>
              <a:gd name="adj2" fmla="val 24574"/>
              <a:gd name="adj3" fmla="val 16667"/>
            </a:avLst>
          </a:prstGeom>
          <a:solidFill>
            <a:srgbClr val="FFFF66">
              <a:alpha val="92157"/>
            </a:srgb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100" dirty="0" smtClean="0">
                <a:solidFill>
                  <a:sysClr val="windowText" lastClr="000000"/>
                </a:solidFill>
                <a:effectLst/>
                <a:latin typeface="+mn-ea"/>
              </a:rPr>
              <a:t>검침 값 </a:t>
            </a:r>
            <a:r>
              <a:rPr lang="ko-KR" altLang="en-US" sz="1100" dirty="0">
                <a:solidFill>
                  <a:sysClr val="windowText" lastClr="000000"/>
                </a:solidFill>
                <a:effectLst/>
                <a:latin typeface="+mn-ea"/>
              </a:rPr>
              <a:t>입력한 후 </a:t>
            </a:r>
            <a:r>
              <a:rPr lang="en-US" altLang="ko-KR" sz="1100" b="1" dirty="0">
                <a:solidFill>
                  <a:srgbClr val="FF0000"/>
                </a:solidFill>
                <a:effectLst/>
                <a:latin typeface="+mn-ea"/>
              </a:rPr>
              <a:t>BTS</a:t>
            </a:r>
            <a:r>
              <a:rPr lang="ko-KR" altLang="en-US" sz="1100" b="1" dirty="0">
                <a:solidFill>
                  <a:srgbClr val="FF0000"/>
                </a:solidFill>
                <a:effectLst/>
                <a:latin typeface="+mn-ea"/>
              </a:rPr>
              <a:t>모듈과 수신리시버는 </a:t>
            </a:r>
            <a:r>
              <a:rPr lang="en-US" altLang="ko-KR" sz="1100" b="1" dirty="0">
                <a:solidFill>
                  <a:srgbClr val="FF0000"/>
                </a:solidFill>
                <a:effectLst/>
                <a:latin typeface="+mn-ea"/>
              </a:rPr>
              <a:t>20Cm </a:t>
            </a:r>
            <a:r>
              <a:rPr lang="ko-KR" altLang="en-US" sz="1100" b="1" dirty="0">
                <a:solidFill>
                  <a:srgbClr val="FF0000"/>
                </a:solidFill>
                <a:effectLst/>
                <a:latin typeface="+mn-ea"/>
              </a:rPr>
              <a:t>이내로 </a:t>
            </a:r>
            <a:r>
              <a:rPr lang="ko-KR" altLang="en-US" sz="1100" b="0" dirty="0">
                <a:solidFill>
                  <a:sysClr val="windowText" lastClr="000000"/>
                </a:solidFill>
                <a:effectLst/>
                <a:latin typeface="+mn-ea"/>
              </a:rPr>
              <a:t>근</a:t>
            </a:r>
            <a:r>
              <a:rPr lang="ko-KR" altLang="en-US" sz="1100" dirty="0">
                <a:solidFill>
                  <a:sysClr val="windowText" lastClr="000000"/>
                </a:solidFill>
                <a:effectLst/>
                <a:latin typeface="+mn-ea"/>
              </a:rPr>
              <a:t>접시켜서 클릭</a:t>
            </a:r>
            <a:r>
              <a:rPr lang="en-US" altLang="ko-KR" sz="1100" dirty="0">
                <a:solidFill>
                  <a:sysClr val="windowText" lastClr="000000"/>
                </a:solidFill>
                <a:effectLst/>
                <a:latin typeface="+mn-ea"/>
              </a:rPr>
              <a:t>.</a:t>
            </a:r>
            <a:endParaRPr lang="ko-KR" altLang="en-US" sz="1100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7" name="모서리가 둥근 사각형 설명선 6"/>
          <p:cNvSpPr/>
          <p:nvPr/>
        </p:nvSpPr>
        <p:spPr>
          <a:xfrm>
            <a:off x="5617427" y="1896210"/>
            <a:ext cx="2487482" cy="296337"/>
          </a:xfrm>
          <a:prstGeom prst="wedgeRoundRectCallout">
            <a:avLst>
              <a:gd name="adj1" fmla="val 17247"/>
              <a:gd name="adj2" fmla="val -126798"/>
              <a:gd name="adj3" fmla="val 16667"/>
            </a:avLst>
          </a:prstGeom>
          <a:solidFill>
            <a:srgbClr val="FFFFFF">
              <a:alpha val="92157"/>
            </a:srgb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100" dirty="0">
                <a:solidFill>
                  <a:sysClr val="windowText" lastClr="000000"/>
                </a:solidFill>
                <a:effectLst/>
                <a:latin typeface="+mn-ea"/>
              </a:rPr>
              <a:t>등록 완료  </a:t>
            </a:r>
            <a:r>
              <a:rPr lang="en-US" altLang="ko-KR" sz="1100" dirty="0">
                <a:solidFill>
                  <a:sysClr val="windowText" lastClr="000000"/>
                </a:solidFill>
                <a:effectLst/>
                <a:latin typeface="+mn-ea"/>
              </a:rPr>
              <a:t>:</a:t>
            </a:r>
            <a:r>
              <a:rPr lang="ko-KR" altLang="en-US" sz="1100" dirty="0">
                <a:solidFill>
                  <a:sysClr val="windowText" lastClr="000000"/>
                </a:solidFill>
                <a:effectLst/>
                <a:latin typeface="+mn-ea"/>
              </a:rPr>
              <a:t> </a:t>
            </a:r>
            <a:r>
              <a:rPr lang="ko-KR" altLang="en-US" sz="1100" dirty="0" err="1" smtClean="0">
                <a:solidFill>
                  <a:sysClr val="windowText" lastClr="000000"/>
                </a:solidFill>
                <a:effectLst/>
                <a:latin typeface="+mn-ea"/>
              </a:rPr>
              <a:t>모듈아이디</a:t>
            </a:r>
            <a:r>
              <a:rPr lang="ko-KR" altLang="en-US" sz="1100" dirty="0" smtClean="0">
                <a:solidFill>
                  <a:sysClr val="windowText" lastClr="000000"/>
                </a:solidFill>
                <a:effectLst/>
                <a:latin typeface="+mn-ea"/>
              </a:rPr>
              <a:t> </a:t>
            </a:r>
            <a:r>
              <a:rPr lang="en-US" altLang="ko-KR" sz="1100" dirty="0">
                <a:solidFill>
                  <a:sysClr val="windowText" lastClr="000000"/>
                </a:solidFill>
                <a:effectLst/>
                <a:latin typeface="+mn-ea"/>
              </a:rPr>
              <a:t>181102070</a:t>
            </a:r>
            <a:r>
              <a:rPr lang="ko-KR" altLang="en-US" sz="1100" dirty="0">
                <a:solidFill>
                  <a:sysClr val="windowText" lastClr="000000"/>
                </a:solidFill>
                <a:effectLst/>
                <a:latin typeface="+mn-ea"/>
              </a:rPr>
              <a:t> </a:t>
            </a:r>
            <a:endParaRPr lang="ko-KR" altLang="en-US" sz="1100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8" name="TextBox 62"/>
          <p:cNvSpPr txBox="1"/>
          <p:nvPr/>
        </p:nvSpPr>
        <p:spPr>
          <a:xfrm>
            <a:off x="5263662" y="1362511"/>
            <a:ext cx="3070801" cy="250160"/>
          </a:xfrm>
          <a:prstGeom prst="rect">
            <a:avLst/>
          </a:prstGeom>
          <a:solidFill>
            <a:srgbClr val="EAEAEA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050" b="1" dirty="0">
                <a:solidFill>
                  <a:srgbClr val="FF0000"/>
                </a:solidFill>
                <a:latin typeface="나눔바른고딕"/>
                <a:cs typeface="Arial" panose="020B0604020202020204" pitchFamily="34" charset="0"/>
              </a:rPr>
              <a:t> </a:t>
            </a:r>
            <a:r>
              <a:rPr lang="ko-KR" altLang="en-US" sz="1050" dirty="0" err="1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대연동</a:t>
            </a:r>
            <a:r>
              <a:rPr lang="ko-KR" altLang="en-US" sz="1050" b="1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       </a:t>
            </a:r>
            <a:r>
              <a:rPr lang="ko-KR" altLang="en-US" sz="1050" dirty="0" err="1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에이스캐슬</a:t>
            </a:r>
            <a:r>
              <a:rPr lang="ko-KR" altLang="en-US" sz="1050" b="1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  </a:t>
            </a:r>
            <a:r>
              <a:rPr lang="en-US" altLang="ko-KR" sz="1050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181102070      15.55</a:t>
            </a:r>
            <a:endParaRPr lang="ko-KR" altLang="en-US" sz="1050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91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0" y="0"/>
            <a:ext cx="9144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2" name="평행 사변형 1"/>
          <p:cNvSpPr/>
          <p:nvPr/>
        </p:nvSpPr>
        <p:spPr>
          <a:xfrm flipH="1">
            <a:off x="5217458" y="0"/>
            <a:ext cx="4612341" cy="540000"/>
          </a:xfrm>
          <a:prstGeom prst="parallelogram">
            <a:avLst>
              <a:gd name="adj" fmla="val 81444"/>
            </a:avLst>
          </a:prstGeom>
          <a:solidFill>
            <a:schemeClr val="accent1">
              <a:lumMod val="75000"/>
            </a:schemeClr>
          </a:solidFill>
          <a:ln>
            <a:solidFill>
              <a:srgbClr val="0D47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7147" y="85334"/>
            <a:ext cx="2588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>
                <a:ln w="0"/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</a:t>
            </a:r>
            <a:r>
              <a:rPr kumimoji="0" lang="en-US" altLang="ko-KR" sz="18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. </a:t>
            </a:r>
            <a:r>
              <a:rPr kumimoji="0" lang="ko-KR" altLang="en-US" sz="18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검침 방법</a:t>
            </a:r>
            <a:endParaRPr kumimoji="0" lang="ko-KR" altLang="en-US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40" y="1507672"/>
            <a:ext cx="3069403" cy="4798801"/>
          </a:xfrm>
          <a:prstGeom prst="rect">
            <a:avLst/>
          </a:prstGeom>
          <a:ln>
            <a:solidFill>
              <a:srgbClr val="5B9BD5"/>
            </a:solidFill>
          </a:ln>
        </p:spPr>
      </p:pic>
      <p:grpSp>
        <p:nvGrpSpPr>
          <p:cNvPr id="6" name="그룹 5"/>
          <p:cNvGrpSpPr/>
          <p:nvPr/>
        </p:nvGrpSpPr>
        <p:grpSpPr>
          <a:xfrm>
            <a:off x="5300584" y="1507672"/>
            <a:ext cx="3070800" cy="4798801"/>
            <a:chOff x="0" y="0"/>
            <a:chExt cx="2901140" cy="5744094"/>
          </a:xfrm>
        </p:grpSpPr>
        <p:pic>
          <p:nvPicPr>
            <p:cNvPr id="7" name="그림 6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901140" cy="5744094"/>
            </a:xfrm>
            <a:prstGeom prst="rect">
              <a:avLst/>
            </a:prstGeom>
            <a:ln w="9525">
              <a:solidFill>
                <a:srgbClr val="5B9BD5"/>
              </a:solidFill>
            </a:ln>
          </p:spPr>
        </p:pic>
        <p:sp>
          <p:nvSpPr>
            <p:cNvPr id="8" name="타원형 설명선 7"/>
            <p:cNvSpPr/>
            <p:nvPr/>
          </p:nvSpPr>
          <p:spPr>
            <a:xfrm>
              <a:off x="696881" y="922712"/>
              <a:ext cx="842251" cy="600702"/>
            </a:xfrm>
            <a:prstGeom prst="wedgeEllipseCallout">
              <a:avLst>
                <a:gd name="adj1" fmla="val -66987"/>
                <a:gd name="adj2" fmla="val 58703"/>
              </a:avLst>
            </a:prstGeom>
            <a:solidFill>
              <a:sysClr val="window" lastClr="FFFFFF">
                <a:alpha val="92000"/>
              </a:sysClr>
            </a:solidFill>
            <a:ln w="952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759955" y="1000906"/>
              <a:ext cx="716102" cy="444313"/>
            </a:xfrm>
            <a:prstGeom prst="rect">
              <a:avLst/>
            </a:prstGeom>
            <a:noFill/>
            <a:ln w="9525">
              <a:noFill/>
            </a:ln>
            <a:effectLst/>
          </p:spPr>
          <p:txBody>
            <a:bodyPr wrap="squar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비밀번호</a:t>
              </a:r>
              <a:r>
                <a:rPr kumimoji="0" lang="en-US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1234</a:t>
              </a:r>
              <a:endParaRPr kumimoji="0" lang="ko-KR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모서리가 둥근 사각형 설명선 9"/>
            <p:cNvSpPr/>
            <p:nvPr/>
          </p:nvSpPr>
          <p:spPr>
            <a:xfrm>
              <a:off x="1540376" y="2792576"/>
              <a:ext cx="1234667" cy="673329"/>
            </a:xfrm>
            <a:prstGeom prst="wedgeRoundRectCallout">
              <a:avLst>
                <a:gd name="adj1" fmla="val 14160"/>
                <a:gd name="adj2" fmla="val -97494"/>
                <a:gd name="adj3" fmla="val 16667"/>
              </a:avLst>
            </a:prstGeom>
            <a:solidFill>
              <a:sysClr val="window" lastClr="FFFFFF">
                <a:alpha val="81000"/>
              </a:sysClr>
            </a:solidFill>
            <a:ln w="952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BTS </a:t>
              </a:r>
              <a:r>
                <a:rPr kumimoji="0" lang="ko-KR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앱 </a:t>
              </a:r>
              <a:r>
                <a:rPr kumimoji="0" lang="ko-KR" alt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비밀번호              입력 후 로그인</a:t>
              </a:r>
              <a:endParaRPr kumimoji="0" lang="en-US" altLang="ko-KR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12" name="타원형 설명선 11"/>
          <p:cNvSpPr/>
          <p:nvPr/>
        </p:nvSpPr>
        <p:spPr>
          <a:xfrm>
            <a:off x="2867892" y="4177485"/>
            <a:ext cx="665018" cy="451432"/>
          </a:xfrm>
          <a:prstGeom prst="wedgeEllipseCallout">
            <a:avLst/>
          </a:prstGeom>
          <a:solidFill>
            <a:srgbClr val="FFFFFF">
              <a:alpha val="92157"/>
            </a:srgb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앱 클릭</a:t>
            </a: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98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789708" y="1238597"/>
            <a:ext cx="3070800" cy="4798800"/>
            <a:chOff x="0" y="0"/>
            <a:chExt cx="2859578" cy="5760001"/>
          </a:xfrm>
        </p:grpSpPr>
        <p:pic>
          <p:nvPicPr>
            <p:cNvPr id="4" name="그림 3"/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859578" cy="5760001"/>
            </a:xfrm>
            <a:prstGeom prst="rect">
              <a:avLst/>
            </a:prstGeom>
            <a:ln w="9525">
              <a:solidFill>
                <a:srgbClr val="5B9BD5"/>
              </a:solidFill>
            </a:ln>
          </p:spPr>
        </p:pic>
        <p:sp>
          <p:nvSpPr>
            <p:cNvPr id="5" name="모서리가 둥근 사각형 설명선 4"/>
            <p:cNvSpPr/>
            <p:nvPr/>
          </p:nvSpPr>
          <p:spPr>
            <a:xfrm>
              <a:off x="716139" y="3353631"/>
              <a:ext cx="2000934" cy="836386"/>
            </a:xfrm>
            <a:prstGeom prst="wedgeRoundRectCallout">
              <a:avLst>
                <a:gd name="adj1" fmla="val -8938"/>
                <a:gd name="adj2" fmla="val -144291"/>
                <a:gd name="adj3" fmla="val 16667"/>
              </a:avLst>
            </a:prstGeom>
            <a:solidFill>
              <a:srgbClr val="FFFFFF">
                <a:alpha val="92157"/>
              </a:srgbClr>
            </a:solidFill>
            <a:ln w="952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수신 </a:t>
              </a:r>
              <a:r>
                <a:rPr kumimoji="0" lang="ko-KR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단말기와</a:t>
              </a:r>
              <a:r>
                <a:rPr kumimoji="0" lang="en-US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 </a:t>
              </a:r>
              <a:r>
                <a:rPr kumimoji="0" lang="ko-KR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접속하기 </a:t>
              </a:r>
              <a:r>
                <a:rPr kumimoji="0" lang="ko-KR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위해 </a:t>
              </a:r>
              <a:r>
                <a:rPr kumimoji="0" lang="en-US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                                     </a:t>
              </a: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Group Read /New Setting </a:t>
              </a:r>
              <a:endParaRPr kumimoji="0" lang="ko-KR" altLang="ko-KR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둘</a:t>
              </a:r>
              <a:r>
                <a:rPr kumimoji="0" lang="en-US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 </a:t>
              </a:r>
              <a:r>
                <a:rPr kumimoji="0" lang="ko-KR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중 </a:t>
              </a:r>
              <a:r>
                <a:rPr kumimoji="0" lang="ko-KR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한</a:t>
              </a:r>
              <a:r>
                <a:rPr kumimoji="0" lang="ko-KR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가지</a:t>
              </a:r>
              <a:r>
                <a:rPr kumimoji="0" lang="ko-KR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를 선택하여 클릭</a:t>
              </a:r>
              <a:r>
                <a:rPr kumimoji="0" lang="en-US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.</a:t>
              </a:r>
              <a:endParaRPr kumimoji="0" lang="ko-KR" altLang="ko-KR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5303518" y="1238597"/>
            <a:ext cx="3070800" cy="4798800"/>
            <a:chOff x="0" y="0"/>
            <a:chExt cx="2917767" cy="5780380"/>
          </a:xfrm>
        </p:grpSpPr>
        <p:pic>
          <p:nvPicPr>
            <p:cNvPr id="10" name="그림 9"/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917767" cy="5780380"/>
            </a:xfrm>
            <a:prstGeom prst="rect">
              <a:avLst/>
            </a:prstGeom>
            <a:ln w="9525">
              <a:solidFill>
                <a:srgbClr val="5B9BD5"/>
              </a:solidFill>
            </a:ln>
          </p:spPr>
        </p:pic>
        <p:sp>
          <p:nvSpPr>
            <p:cNvPr id="11" name="모서리가 둥근 사각형 설명선 10"/>
            <p:cNvSpPr/>
            <p:nvPr/>
          </p:nvSpPr>
          <p:spPr>
            <a:xfrm>
              <a:off x="880312" y="1517614"/>
              <a:ext cx="1686690" cy="365063"/>
            </a:xfrm>
            <a:prstGeom prst="wedgeRoundRectCallout">
              <a:avLst>
                <a:gd name="adj1" fmla="val -27371"/>
                <a:gd name="adj2" fmla="val 221334"/>
                <a:gd name="adj3" fmla="val 16667"/>
              </a:avLst>
            </a:prstGeom>
            <a:solidFill>
              <a:srgbClr val="FFFFFF">
                <a:alpha val="92157"/>
              </a:srgbClr>
            </a:solidFill>
            <a:ln w="952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BTS </a:t>
              </a:r>
              <a:r>
                <a:rPr kumimoji="0" lang="ko-KR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수신기와 연결 </a:t>
              </a:r>
              <a:r>
                <a:rPr kumimoji="0" lang="en-US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/</a:t>
              </a:r>
              <a:r>
                <a:rPr kumimoji="0" lang="ko-KR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클릭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00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790315" y="1219374"/>
            <a:ext cx="3070800" cy="4798800"/>
            <a:chOff x="0" y="0"/>
            <a:chExt cx="2884517" cy="5327739"/>
          </a:xfrm>
        </p:grpSpPr>
        <p:pic>
          <p:nvPicPr>
            <p:cNvPr id="4" name="그림 3"/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884517" cy="5327739"/>
            </a:xfrm>
            <a:prstGeom prst="rect">
              <a:avLst/>
            </a:prstGeom>
            <a:ln w="9525">
              <a:solidFill>
                <a:schemeClr val="accent1"/>
              </a:solidFill>
            </a:ln>
          </p:spPr>
        </p:pic>
        <p:sp>
          <p:nvSpPr>
            <p:cNvPr id="5" name="모서리가 둥근 사각형 설명선 4"/>
            <p:cNvSpPr/>
            <p:nvPr/>
          </p:nvSpPr>
          <p:spPr>
            <a:xfrm>
              <a:off x="142327" y="2782015"/>
              <a:ext cx="1824834" cy="746341"/>
            </a:xfrm>
            <a:prstGeom prst="wedgeRoundRectCallout">
              <a:avLst>
                <a:gd name="adj1" fmla="val 15859"/>
                <a:gd name="adj2" fmla="val -161121"/>
                <a:gd name="adj3" fmla="val 16667"/>
              </a:avLst>
            </a:prstGeom>
            <a:solidFill>
              <a:srgbClr val="FFFFFF">
                <a:alpha val="92157"/>
              </a:srgbClr>
            </a:solidFill>
            <a:ln w="952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ko-KR" sz="1100" dirty="0" smtClean="0">
                  <a:solidFill>
                    <a:sysClr val="windowText" lastClr="000000"/>
                  </a:solidFill>
                  <a:effectLst/>
                  <a:latin typeface="+mn-lt"/>
                  <a:ea typeface="+mn-ea"/>
                  <a:cs typeface="+mn-cs"/>
                </a:rPr>
                <a:t>그룹</a:t>
              </a:r>
              <a:r>
                <a:rPr lang="en-US" altLang="ko-KR" sz="1100" dirty="0" smtClean="0">
                  <a:solidFill>
                    <a:sysClr val="windowText" lastClr="000000"/>
                  </a:solidFill>
                  <a:effectLst/>
                  <a:latin typeface="+mn-lt"/>
                  <a:ea typeface="+mn-ea"/>
                  <a:cs typeface="+mn-cs"/>
                </a:rPr>
                <a:t> </a:t>
              </a:r>
              <a:r>
                <a:rPr lang="ko-KR" altLang="ko-KR" sz="1100" dirty="0" smtClean="0">
                  <a:solidFill>
                    <a:sysClr val="windowText" lastClr="000000"/>
                  </a:solidFill>
                  <a:effectLst/>
                  <a:latin typeface="+mn-lt"/>
                  <a:ea typeface="+mn-ea"/>
                  <a:cs typeface="+mn-cs"/>
                </a:rPr>
                <a:t>검침과 </a:t>
              </a:r>
              <a:r>
                <a:rPr lang="ko-KR" altLang="ko-KR" sz="1100" dirty="0">
                  <a:solidFill>
                    <a:sysClr val="windowText" lastClr="000000"/>
                  </a:solidFill>
                  <a:effectLst/>
                  <a:latin typeface="+mn-lt"/>
                  <a:ea typeface="+mn-ea"/>
                  <a:cs typeface="+mn-cs"/>
                </a:rPr>
                <a:t>신규 </a:t>
              </a:r>
              <a:r>
                <a:rPr lang="ko-KR" altLang="ko-KR" sz="1100" dirty="0" smtClean="0">
                  <a:solidFill>
                    <a:sysClr val="windowText" lastClr="000000"/>
                  </a:solidFill>
                  <a:effectLst/>
                  <a:latin typeface="+mn-lt"/>
                  <a:ea typeface="+mn-ea"/>
                  <a:cs typeface="+mn-cs"/>
                </a:rPr>
                <a:t>등록</a:t>
              </a:r>
              <a:r>
                <a:rPr lang="en-US" altLang="ko-KR" sz="1100" dirty="0" smtClean="0">
                  <a:solidFill>
                    <a:sysClr val="windowText" lastClr="000000"/>
                  </a:solidFill>
                  <a:effectLst/>
                  <a:latin typeface="+mn-lt"/>
                  <a:ea typeface="+mn-ea"/>
                  <a:cs typeface="+mn-cs"/>
                </a:rPr>
                <a:t> </a:t>
              </a:r>
              <a:r>
                <a:rPr lang="ko-KR" altLang="ko-KR" sz="1100" dirty="0" smtClean="0">
                  <a:solidFill>
                    <a:sysClr val="windowText" lastClr="000000"/>
                  </a:solidFill>
                  <a:effectLst/>
                  <a:latin typeface="+mn-lt"/>
                  <a:ea typeface="+mn-ea"/>
                  <a:cs typeface="+mn-cs"/>
                </a:rPr>
                <a:t>중 </a:t>
              </a:r>
              <a:endParaRPr lang="en-US" altLang="ko-KR" sz="1100" dirty="0">
                <a:solidFill>
                  <a:sysClr val="windowText" lastClr="000000"/>
                </a:solidFill>
                <a:effectLst/>
                <a:latin typeface="+mn-lt"/>
                <a:ea typeface="+mn-ea"/>
                <a:cs typeface="+mn-cs"/>
              </a:endParaRPr>
            </a:p>
            <a:p>
              <a:r>
                <a:rPr lang="ko-KR" altLang="ko-KR" sz="1100" b="1" dirty="0">
                  <a:solidFill>
                    <a:sysClr val="windowText" lastClr="000000"/>
                  </a:solidFill>
                  <a:effectLst/>
                  <a:latin typeface="+mn-lt"/>
                  <a:ea typeface="+mn-ea"/>
                  <a:cs typeface="+mn-cs"/>
                </a:rPr>
                <a:t>검침은 </a:t>
              </a:r>
              <a:r>
                <a:rPr lang="en-US" altLang="ko-KR" sz="1100" b="1" dirty="0">
                  <a:solidFill>
                    <a:sysClr val="windowText" lastClr="000000"/>
                  </a:solidFill>
                  <a:effectLst/>
                  <a:latin typeface="+mn-lt"/>
                  <a:ea typeface="+mn-ea"/>
                  <a:cs typeface="+mn-cs"/>
                </a:rPr>
                <a:t>Group</a:t>
              </a:r>
              <a:r>
                <a:rPr lang="en-US" altLang="ko-KR" sz="1100" b="1" baseline="0" dirty="0">
                  <a:solidFill>
                    <a:sysClr val="windowText" lastClr="000000"/>
                  </a:solidFill>
                  <a:effectLst/>
                  <a:latin typeface="+mn-lt"/>
                  <a:ea typeface="+mn-ea"/>
                  <a:cs typeface="+mn-cs"/>
                </a:rPr>
                <a:t> Read </a:t>
              </a:r>
              <a:r>
                <a:rPr lang="ko-KR" altLang="ko-KR" sz="1100" b="1" dirty="0" smtClean="0">
                  <a:solidFill>
                    <a:sysClr val="windowText" lastClr="000000"/>
                  </a:solidFill>
                  <a:effectLst/>
                  <a:latin typeface="+mn-lt"/>
                  <a:ea typeface="+mn-ea"/>
                  <a:cs typeface="+mn-cs"/>
                </a:rPr>
                <a:t>선택</a:t>
              </a:r>
              <a:endParaRPr lang="ko-KR" altLang="ko-KR" dirty="0">
                <a:solidFill>
                  <a:sysClr val="windowText" lastClr="000000"/>
                </a:solidFill>
                <a:effectLst/>
              </a:endParaRPr>
            </a:p>
            <a:p>
              <a:r>
                <a:rPr lang="en-US" altLang="ko-KR" sz="1100" dirty="0">
                  <a:solidFill>
                    <a:sysClr val="windowText" lastClr="000000"/>
                  </a:solidFill>
                  <a:effectLst/>
                  <a:latin typeface="+mn-lt"/>
                  <a:ea typeface="+mn-ea"/>
                  <a:cs typeface="+mn-cs"/>
                </a:rPr>
                <a:t>New Setting </a:t>
              </a:r>
              <a:r>
                <a:rPr lang="ko-KR" altLang="en-US" sz="1100" dirty="0">
                  <a:solidFill>
                    <a:sysClr val="windowText" lastClr="000000"/>
                  </a:solidFill>
                  <a:effectLst/>
                  <a:latin typeface="+mn-lt"/>
                  <a:ea typeface="+mn-ea"/>
                  <a:cs typeface="+mn-cs"/>
                </a:rPr>
                <a:t>은 </a:t>
              </a:r>
              <a:r>
                <a:rPr lang="ko-KR" altLang="ko-KR" sz="1100" dirty="0">
                  <a:solidFill>
                    <a:sysClr val="windowText" lastClr="000000"/>
                  </a:solidFill>
                  <a:effectLst/>
                  <a:latin typeface="+mn-lt"/>
                  <a:ea typeface="+mn-ea"/>
                  <a:cs typeface="+mn-cs"/>
                </a:rPr>
                <a:t>신규 </a:t>
              </a:r>
              <a:r>
                <a:rPr lang="ko-KR" altLang="ko-KR" sz="1100" dirty="0" smtClean="0">
                  <a:solidFill>
                    <a:sysClr val="windowText" lastClr="000000"/>
                  </a:solidFill>
                  <a:effectLst/>
                  <a:latin typeface="+mn-lt"/>
                  <a:ea typeface="+mn-ea"/>
                  <a:cs typeface="+mn-cs"/>
                </a:rPr>
                <a:t>등록</a:t>
              </a:r>
              <a:r>
                <a:rPr lang="en-US" altLang="ko-KR" sz="1100" dirty="0" smtClean="0">
                  <a:solidFill>
                    <a:sysClr val="windowText" lastClr="000000"/>
                  </a:solidFill>
                  <a:effectLst/>
                  <a:latin typeface="+mn-lt"/>
                  <a:ea typeface="+mn-ea"/>
                  <a:cs typeface="+mn-cs"/>
                </a:rPr>
                <a:t> </a:t>
              </a:r>
              <a:r>
                <a:rPr lang="ko-KR" altLang="en-US" sz="1100" baseline="0" dirty="0" smtClean="0">
                  <a:solidFill>
                    <a:sysClr val="windowText" lastClr="000000"/>
                  </a:solidFill>
                  <a:effectLst/>
                  <a:latin typeface="+mn-lt"/>
                  <a:ea typeface="+mn-ea"/>
                  <a:cs typeface="+mn-cs"/>
                </a:rPr>
                <a:t>임</a:t>
              </a:r>
              <a:endParaRPr lang="ko-KR" altLang="en-US" sz="1100" dirty="0">
                <a:solidFill>
                  <a:sysClr val="windowText" lastClr="000000"/>
                </a:solidFill>
              </a:endParaRPr>
            </a:p>
          </p:txBody>
        </p:sp>
      </p:grpSp>
      <p:pic>
        <p:nvPicPr>
          <p:cNvPr id="6" name="그림 5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815" y="1219374"/>
            <a:ext cx="3070800" cy="4798800"/>
          </a:xfrm>
          <a:prstGeom prst="rect">
            <a:avLst/>
          </a:prstGeom>
          <a:ln w="15875" cap="rnd" cmpd="dbl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7" name="모서리가 둥근 사각형 설명선 6"/>
          <p:cNvSpPr/>
          <p:nvPr/>
        </p:nvSpPr>
        <p:spPr>
          <a:xfrm>
            <a:off x="6713975" y="2637871"/>
            <a:ext cx="1545350" cy="329774"/>
          </a:xfrm>
          <a:prstGeom prst="wedgeRoundRectCallout">
            <a:avLst>
              <a:gd name="adj1" fmla="val -62146"/>
              <a:gd name="adj2" fmla="val 112444"/>
              <a:gd name="adj3" fmla="val 16667"/>
            </a:avLst>
          </a:prstGeom>
          <a:solidFill>
            <a:srgbClr val="FFFFFF">
              <a:alpha val="92157"/>
            </a:srgb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100" dirty="0">
                <a:solidFill>
                  <a:sysClr val="windowText" lastClr="000000"/>
                </a:solidFill>
                <a:latin typeface="+mn-ea"/>
              </a:rPr>
              <a:t>Big</a:t>
            </a:r>
            <a:r>
              <a:rPr lang="en-US" altLang="ko-KR" sz="1100" baseline="0" dirty="0">
                <a:solidFill>
                  <a:sysClr val="windowText" lastClr="000000"/>
                </a:solidFill>
                <a:latin typeface="+mn-ea"/>
              </a:rPr>
              <a:t> Group </a:t>
            </a:r>
            <a:r>
              <a:rPr lang="ko-KR" altLang="en-US" sz="1100" baseline="0" dirty="0">
                <a:solidFill>
                  <a:sysClr val="windowText" lastClr="000000"/>
                </a:solidFill>
                <a:latin typeface="+mn-ea"/>
              </a:rPr>
              <a:t>에서 선택</a:t>
            </a:r>
            <a:endParaRPr lang="ko-KR" altLang="en-US" sz="1100" dirty="0">
              <a:solidFill>
                <a:sysClr val="windowText" lastClr="0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1395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89" y="1168285"/>
            <a:ext cx="3070800" cy="4798800"/>
          </a:xfrm>
          <a:prstGeom prst="rect">
            <a:avLst/>
          </a:prstGeom>
        </p:spPr>
      </p:pic>
      <p:pic>
        <p:nvPicPr>
          <p:cNvPr id="4" name="그림 3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440" y="1168285"/>
            <a:ext cx="3070800" cy="4798800"/>
          </a:xfrm>
          <a:prstGeom prst="rect">
            <a:avLst/>
          </a:prstGeom>
        </p:spPr>
      </p:pic>
      <p:sp>
        <p:nvSpPr>
          <p:cNvPr id="5" name="모서리가 둥근 사각형 설명선 4"/>
          <p:cNvSpPr/>
          <p:nvPr/>
        </p:nvSpPr>
        <p:spPr>
          <a:xfrm>
            <a:off x="2334027" y="2964162"/>
            <a:ext cx="1232133" cy="302740"/>
          </a:xfrm>
          <a:prstGeom prst="wedgeRoundRectCallout">
            <a:avLst>
              <a:gd name="adj1" fmla="val -58173"/>
              <a:gd name="adj2" fmla="val 99110"/>
              <a:gd name="adj3" fmla="val 16667"/>
            </a:avLst>
          </a:prstGeom>
          <a:solidFill>
            <a:srgbClr val="FFFFFF">
              <a:alpha val="92157"/>
            </a:srgbClr>
          </a:solid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100" baseline="0" dirty="0">
                <a:solidFill>
                  <a:sysClr val="windowText" lastClr="000000"/>
                </a:solidFill>
              </a:rPr>
              <a:t> Group </a:t>
            </a:r>
            <a:r>
              <a:rPr lang="ko-KR" altLang="en-US" sz="1100" baseline="0" dirty="0">
                <a:solidFill>
                  <a:sysClr val="windowText" lastClr="000000"/>
                </a:solidFill>
              </a:rPr>
              <a:t>에서 선택</a:t>
            </a:r>
            <a:endParaRPr lang="ko-KR" altLang="en-US" sz="1100" dirty="0">
              <a:solidFill>
                <a:sysClr val="windowText" lastClr="000000"/>
              </a:solidFill>
            </a:endParaRPr>
          </a:p>
        </p:txBody>
      </p:sp>
      <p:sp>
        <p:nvSpPr>
          <p:cNvPr id="6" name="모서리가 둥근 사각형 설명선 5"/>
          <p:cNvSpPr/>
          <p:nvPr/>
        </p:nvSpPr>
        <p:spPr>
          <a:xfrm>
            <a:off x="6457950" y="2227811"/>
            <a:ext cx="1862051" cy="315817"/>
          </a:xfrm>
          <a:prstGeom prst="wedgeRoundRectCallout">
            <a:avLst>
              <a:gd name="adj1" fmla="val 10483"/>
              <a:gd name="adj2" fmla="val 261204"/>
              <a:gd name="adj3" fmla="val 16667"/>
            </a:avLst>
          </a:prstGeom>
          <a:solidFill>
            <a:srgbClr val="FFFFFF">
              <a:alpha val="92157"/>
            </a:srgb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100" baseline="0">
                <a:solidFill>
                  <a:sysClr val="windowText" lastClr="000000"/>
                </a:solidFill>
              </a:rPr>
              <a:t>검침데이터 엑셀파일</a:t>
            </a:r>
            <a:r>
              <a:rPr lang="en-US" altLang="ko-KR" sz="1100" baseline="0">
                <a:solidFill>
                  <a:sysClr val="windowText" lastClr="000000"/>
                </a:solidFill>
              </a:rPr>
              <a:t> </a:t>
            </a:r>
            <a:r>
              <a:rPr lang="ko-KR" altLang="en-US" sz="1100" baseline="0">
                <a:solidFill>
                  <a:sysClr val="windowText" lastClr="000000"/>
                </a:solidFill>
              </a:rPr>
              <a:t>선택</a:t>
            </a:r>
            <a:endParaRPr lang="ko-KR" altLang="en-US" sz="110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99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26" y="1431000"/>
            <a:ext cx="2588400" cy="3996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모서리가 둥근 사각형 설명선 5"/>
          <p:cNvSpPr/>
          <p:nvPr/>
        </p:nvSpPr>
        <p:spPr>
          <a:xfrm>
            <a:off x="441579" y="2202514"/>
            <a:ext cx="1910923" cy="706942"/>
          </a:xfrm>
          <a:prstGeom prst="wedgeRoundRectCallout">
            <a:avLst>
              <a:gd name="adj1" fmla="val -20822"/>
              <a:gd name="adj2" fmla="val -125299"/>
              <a:gd name="adj3" fmla="val 16667"/>
            </a:avLst>
          </a:prstGeom>
          <a:solidFill>
            <a:srgbClr val="FFFFFF">
              <a:alpha val="91765"/>
            </a:srgb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baseline="0" dirty="0">
                <a:solidFill>
                  <a:sysClr val="windowText" lastClr="000000"/>
                </a:solidFill>
              </a:rPr>
              <a:t> </a:t>
            </a:r>
            <a:r>
              <a:rPr lang="ko-KR" altLang="en-US" dirty="0" smtClean="0">
                <a:solidFill>
                  <a:sysClr val="windowText" lastClr="000000"/>
                </a:solidFill>
                <a:effectLst/>
                <a:latin typeface="+mn-ea"/>
                <a:ea typeface="+mn-ea"/>
                <a:cs typeface="+mn-cs"/>
              </a:rPr>
              <a:t>전체 세대 </a:t>
            </a:r>
            <a:r>
              <a:rPr lang="ko-KR" altLang="en-US" dirty="0">
                <a:solidFill>
                  <a:sysClr val="windowText" lastClr="000000"/>
                </a:solidFill>
                <a:effectLst/>
                <a:latin typeface="+mn-ea"/>
                <a:ea typeface="+mn-ea"/>
                <a:cs typeface="+mn-cs"/>
              </a:rPr>
              <a:t>검침을 하려면 </a:t>
            </a:r>
          </a:p>
          <a:p>
            <a:r>
              <a:rPr lang="en-US" altLang="ko-KR" b="1" dirty="0">
                <a:solidFill>
                  <a:sysClr val="windowText" lastClr="000000"/>
                </a:solidFill>
                <a:effectLst/>
                <a:latin typeface="+mn-ea"/>
                <a:ea typeface="+mn-ea"/>
                <a:cs typeface="+mn-cs"/>
              </a:rPr>
              <a:t>Batch read </a:t>
            </a:r>
            <a:r>
              <a:rPr lang="ko-KR" altLang="en-US" dirty="0">
                <a:solidFill>
                  <a:sysClr val="windowText" lastClr="000000"/>
                </a:solidFill>
                <a:effectLst/>
                <a:latin typeface="+mn-ea"/>
                <a:ea typeface="+mn-ea"/>
                <a:cs typeface="+mn-cs"/>
              </a:rPr>
              <a:t>를 클릭한다</a:t>
            </a:r>
            <a:r>
              <a:rPr lang="en-US" altLang="ko-KR" dirty="0">
                <a:solidFill>
                  <a:sysClr val="windowText" lastClr="000000"/>
                </a:solidFill>
                <a:effectLst/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dirty="0">
                <a:solidFill>
                  <a:sysClr val="windowText" lastClr="000000"/>
                </a:solidFill>
                <a:effectLst/>
                <a:latin typeface="+mn-ea"/>
                <a:ea typeface="+mn-ea"/>
                <a:cs typeface="+mn-cs"/>
              </a:rPr>
              <a:t>계량기의 위치를 감안한다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935" y="1431000"/>
            <a:ext cx="2588400" cy="4905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그림 3"/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935" y="1868748"/>
            <a:ext cx="2588400" cy="3558252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444" y="1431000"/>
            <a:ext cx="2588400" cy="4905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그림 4"/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444" y="1868748"/>
            <a:ext cx="2588400" cy="3558252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</p:pic>
      <p:sp>
        <p:nvSpPr>
          <p:cNvPr id="7" name="모서리가 둥근 사각형 설명선 6"/>
          <p:cNvSpPr/>
          <p:nvPr/>
        </p:nvSpPr>
        <p:spPr>
          <a:xfrm>
            <a:off x="3421196" y="4129692"/>
            <a:ext cx="2345878" cy="838115"/>
          </a:xfrm>
          <a:prstGeom prst="wedgeRoundRectCallout">
            <a:avLst>
              <a:gd name="adj1" fmla="val -20469"/>
              <a:gd name="adj2" fmla="val -108747"/>
              <a:gd name="adj3" fmla="val 16667"/>
            </a:avLst>
          </a:prstGeom>
          <a:solidFill>
            <a:srgbClr val="FFFFFF">
              <a:alpha val="92157"/>
            </a:srgb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aseline="0" dirty="0" smtClean="0">
                <a:solidFill>
                  <a:sysClr val="windowText" lastClr="000000"/>
                </a:solidFill>
                <a:latin typeface="+mn-ea"/>
                <a:ea typeface="+mn-ea"/>
              </a:rPr>
              <a:t>전체 검침 완료 후 </a:t>
            </a:r>
            <a:r>
              <a:rPr lang="ko-KR" altLang="en-US" baseline="0" dirty="0">
                <a:solidFill>
                  <a:sysClr val="windowText" lastClr="000000"/>
                </a:solidFill>
                <a:latin typeface="+mn-ea"/>
                <a:ea typeface="+mn-ea"/>
              </a:rPr>
              <a:t>붉은색으로 표시되는 세대가 있다면 </a:t>
            </a:r>
            <a:r>
              <a:rPr lang="ko-KR" altLang="en-US" baseline="0" dirty="0" smtClean="0">
                <a:solidFill>
                  <a:sysClr val="windowText" lastClr="000000"/>
                </a:solidFill>
                <a:latin typeface="+mn-ea"/>
                <a:ea typeface="+mn-ea"/>
              </a:rPr>
              <a:t>미 검침 이므로 해당 세대만 </a:t>
            </a:r>
            <a:r>
              <a:rPr lang="en-US" altLang="ko-KR" baseline="0" dirty="0">
                <a:solidFill>
                  <a:sysClr val="windowText" lastClr="000000"/>
                </a:solidFill>
                <a:latin typeface="+mn-ea"/>
                <a:ea typeface="+mn-ea"/>
              </a:rPr>
              <a:t>2</a:t>
            </a:r>
            <a:r>
              <a:rPr lang="ko-KR" altLang="en-US" baseline="0" dirty="0">
                <a:solidFill>
                  <a:sysClr val="windowText" lastClr="000000"/>
                </a:solidFill>
                <a:latin typeface="+mn-ea"/>
                <a:ea typeface="+mn-ea"/>
              </a:rPr>
              <a:t>초간 누르고 </a:t>
            </a:r>
            <a:r>
              <a:rPr lang="ko-KR" altLang="en-US" baseline="0" dirty="0" smtClean="0">
                <a:solidFill>
                  <a:sysClr val="windowText" lastClr="000000"/>
                </a:solidFill>
                <a:latin typeface="+mn-ea"/>
                <a:ea typeface="+mn-ea"/>
              </a:rPr>
              <a:t>단독 검침을 </a:t>
            </a:r>
            <a:r>
              <a:rPr lang="ko-KR" altLang="en-US" baseline="0" dirty="0">
                <a:solidFill>
                  <a:sysClr val="windowText" lastClr="000000"/>
                </a:solidFill>
                <a:latin typeface="+mn-ea"/>
                <a:ea typeface="+mn-ea"/>
              </a:rPr>
              <a:t>한다</a:t>
            </a:r>
            <a:r>
              <a:rPr lang="en-US" altLang="ko-KR" baseline="0" dirty="0">
                <a:solidFill>
                  <a:sysClr val="windowText" lastClr="000000"/>
                </a:solidFill>
                <a:latin typeface="+mn-ea"/>
                <a:ea typeface="+mn-ea"/>
              </a:rPr>
              <a:t>.</a:t>
            </a:r>
          </a:p>
        </p:txBody>
      </p:sp>
      <p:sp>
        <p:nvSpPr>
          <p:cNvPr id="8" name="모서리가 둥근 사각형 설명선 7"/>
          <p:cNvSpPr/>
          <p:nvPr/>
        </p:nvSpPr>
        <p:spPr>
          <a:xfrm>
            <a:off x="6322358" y="2425754"/>
            <a:ext cx="2364442" cy="608538"/>
          </a:xfrm>
          <a:prstGeom prst="wedgeRoundRectCallout">
            <a:avLst>
              <a:gd name="adj1" fmla="val 35009"/>
              <a:gd name="adj2" fmla="val -173471"/>
              <a:gd name="adj3" fmla="val 16667"/>
            </a:avLst>
          </a:prstGeom>
          <a:solidFill>
            <a:schemeClr val="bg1">
              <a:alpha val="92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baseline="0" dirty="0">
                <a:solidFill>
                  <a:sysClr val="windowText" lastClr="000000"/>
                </a:solidFill>
              </a:rPr>
              <a:t> </a:t>
            </a:r>
            <a:r>
              <a:rPr lang="ko-KR" altLang="en-US" baseline="0" dirty="0">
                <a:solidFill>
                  <a:sysClr val="windowText" lastClr="000000"/>
                </a:solidFill>
              </a:rPr>
              <a:t>모든 세대가 파란색으로 </a:t>
            </a:r>
            <a:r>
              <a:rPr lang="ko-KR" altLang="en-US" baseline="0" dirty="0" smtClean="0">
                <a:solidFill>
                  <a:sysClr val="windowText" lastClr="000000"/>
                </a:solidFill>
              </a:rPr>
              <a:t>되었을 때 </a:t>
            </a:r>
            <a:r>
              <a:rPr lang="ko-KR" altLang="en-US" dirty="0">
                <a:solidFill>
                  <a:sysClr val="windowText" lastClr="000000"/>
                </a:solidFill>
                <a:effectLst/>
                <a:latin typeface="+mn-ea"/>
              </a:rPr>
              <a:t>검침 </a:t>
            </a:r>
            <a:r>
              <a:rPr lang="ko-KR" altLang="en-US" dirty="0" smtClean="0">
                <a:solidFill>
                  <a:sysClr val="windowText" lastClr="000000"/>
                </a:solidFill>
                <a:effectLst/>
                <a:latin typeface="+mn-ea"/>
              </a:rPr>
              <a:t>완료 후 </a:t>
            </a:r>
            <a:r>
              <a:rPr lang="en-US" altLang="ko-KR" b="1" dirty="0">
                <a:solidFill>
                  <a:sysClr val="windowText" lastClr="000000"/>
                </a:solidFill>
                <a:effectLst/>
                <a:latin typeface="+mn-ea"/>
              </a:rPr>
              <a:t>save</a:t>
            </a:r>
            <a:r>
              <a:rPr lang="en-US" altLang="ko-KR" dirty="0">
                <a:solidFill>
                  <a:sysClr val="windowText" lastClr="000000"/>
                </a:solidFill>
                <a:effectLst/>
                <a:latin typeface="+mn-ea"/>
              </a:rPr>
              <a:t> </a:t>
            </a:r>
            <a:r>
              <a:rPr lang="ko-KR" altLang="en-US" dirty="0">
                <a:solidFill>
                  <a:sysClr val="windowText" lastClr="000000"/>
                </a:solidFill>
                <a:effectLst/>
                <a:latin typeface="+mn-ea"/>
              </a:rPr>
              <a:t>버튼을 눌러서 파일로 저장한다</a:t>
            </a:r>
          </a:p>
        </p:txBody>
      </p:sp>
    </p:spTree>
    <p:extLst>
      <p:ext uri="{BB962C8B-B14F-4D97-AF65-F5344CB8AC3E}">
        <p14:creationId xmlns:p14="http://schemas.microsoft.com/office/powerpoint/2010/main" val="16002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0" y="0"/>
            <a:ext cx="9144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2" name="평행 사변형 1"/>
          <p:cNvSpPr/>
          <p:nvPr/>
        </p:nvSpPr>
        <p:spPr>
          <a:xfrm flipH="1">
            <a:off x="5217458" y="0"/>
            <a:ext cx="4612341" cy="540000"/>
          </a:xfrm>
          <a:prstGeom prst="parallelogram">
            <a:avLst>
              <a:gd name="adj" fmla="val 81444"/>
            </a:avLst>
          </a:prstGeom>
          <a:solidFill>
            <a:schemeClr val="accent1">
              <a:lumMod val="75000"/>
            </a:schemeClr>
          </a:solidFill>
          <a:ln>
            <a:solidFill>
              <a:srgbClr val="0D47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7147" y="85334"/>
            <a:ext cx="2588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>
                <a:ln w="0"/>
                <a:solidFill>
                  <a:prstClr val="black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kumimoji="0" lang="en-US" altLang="ko-KR" sz="18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. </a:t>
            </a:r>
            <a:r>
              <a:rPr kumimoji="0" lang="ko-KR" altLang="en-US" sz="18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검침 자료 찾아보기</a:t>
            </a:r>
            <a:endParaRPr kumimoji="0" lang="ko-KR" altLang="en-US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pic>
        <p:nvPicPr>
          <p:cNvPr id="6" name="그림 5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15" y="1290723"/>
            <a:ext cx="3070800" cy="4798800"/>
          </a:xfrm>
          <a:prstGeom prst="rect">
            <a:avLst/>
          </a:prstGeom>
          <a:ln>
            <a:solidFill>
              <a:srgbClr val="5B9BD5"/>
            </a:solidFill>
          </a:ln>
        </p:spPr>
      </p:pic>
      <p:sp>
        <p:nvSpPr>
          <p:cNvPr id="7" name="모서리가 둥근 사각형 설명선 6"/>
          <p:cNvSpPr/>
          <p:nvPr/>
        </p:nvSpPr>
        <p:spPr>
          <a:xfrm>
            <a:off x="1352943" y="3764857"/>
            <a:ext cx="1007872" cy="283442"/>
          </a:xfrm>
          <a:prstGeom prst="wedgeRoundRectCallout">
            <a:avLst>
              <a:gd name="adj1" fmla="val -7490"/>
              <a:gd name="adj2" fmla="val 179943"/>
              <a:gd name="adj3" fmla="val 16667"/>
            </a:avLst>
          </a:prstGeom>
          <a:solidFill>
            <a:srgbClr val="FFFFFF">
              <a:alpha val="92157"/>
            </a:srgb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100" dirty="0" smtClean="0">
                <a:solidFill>
                  <a:sysClr val="windowText" lastClr="000000"/>
                </a:solidFill>
              </a:rPr>
              <a:t>내 파일 </a:t>
            </a:r>
            <a:r>
              <a:rPr lang="ko-KR" altLang="en-US" sz="1100" dirty="0">
                <a:solidFill>
                  <a:sysClr val="windowText" lastClr="000000"/>
                </a:solidFill>
              </a:rPr>
              <a:t>클릭</a:t>
            </a:r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959" y="1290723"/>
            <a:ext cx="3070800" cy="4798800"/>
          </a:xfrm>
          <a:prstGeom prst="rect">
            <a:avLst/>
          </a:prstGeom>
          <a:ln>
            <a:solidFill>
              <a:srgbClr val="5B9BD5">
                <a:shade val="50000"/>
              </a:srgbClr>
            </a:solidFill>
          </a:ln>
        </p:spPr>
      </p:pic>
      <p:sp>
        <p:nvSpPr>
          <p:cNvPr id="10" name="모서리가 둥근 사각형 설명선 9"/>
          <p:cNvSpPr/>
          <p:nvPr/>
        </p:nvSpPr>
        <p:spPr>
          <a:xfrm>
            <a:off x="6597942" y="4048299"/>
            <a:ext cx="1257586" cy="299258"/>
          </a:xfrm>
          <a:prstGeom prst="wedgeRoundRectCallout">
            <a:avLst>
              <a:gd name="adj1" fmla="val -58601"/>
              <a:gd name="adj2" fmla="val 115499"/>
              <a:gd name="adj3" fmla="val 16667"/>
            </a:avLst>
          </a:prstGeom>
          <a:solidFill>
            <a:srgbClr val="FFFFFF">
              <a:alpha val="92157"/>
            </a:srgb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100" dirty="0">
                <a:solidFill>
                  <a:sysClr val="windowText" lastClr="000000"/>
                </a:solidFill>
              </a:rPr>
              <a:t>내장메모리 클릭</a:t>
            </a:r>
          </a:p>
        </p:txBody>
      </p:sp>
    </p:spTree>
    <p:extLst>
      <p:ext uri="{BB962C8B-B14F-4D97-AF65-F5344CB8AC3E}">
        <p14:creationId xmlns:p14="http://schemas.microsoft.com/office/powerpoint/2010/main" val="262283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777069" y="1174346"/>
            <a:ext cx="3070800" cy="4798800"/>
            <a:chOff x="0" y="0"/>
            <a:chExt cx="2867889" cy="5777346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867889" cy="5777346"/>
            </a:xfrm>
            <a:prstGeom prst="rect">
              <a:avLst/>
            </a:prstGeom>
            <a:ln>
              <a:solidFill>
                <a:schemeClr val="accent1">
                  <a:shade val="50000"/>
                </a:schemeClr>
              </a:solidFill>
            </a:ln>
          </p:spPr>
        </p:pic>
        <p:sp>
          <p:nvSpPr>
            <p:cNvPr id="5" name="모서리가 둥근 사각형 설명선 4"/>
            <p:cNvSpPr/>
            <p:nvPr/>
          </p:nvSpPr>
          <p:spPr>
            <a:xfrm>
              <a:off x="1317880" y="3661152"/>
              <a:ext cx="1030722" cy="374074"/>
            </a:xfrm>
            <a:prstGeom prst="wedgeRoundRectCallout">
              <a:avLst>
                <a:gd name="adj1" fmla="val -58601"/>
                <a:gd name="adj2" fmla="val 115499"/>
                <a:gd name="adj3" fmla="val 16667"/>
              </a:avLst>
            </a:prstGeom>
            <a:solidFill>
              <a:schemeClr val="bg1">
                <a:alpha val="92157"/>
              </a:schemeClr>
            </a:solidFill>
            <a:ln w="952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ko-KR" sz="1100" dirty="0">
                  <a:solidFill>
                    <a:sysClr val="windowText" lastClr="000000"/>
                  </a:solidFill>
                  <a:latin typeface="+mn-ea"/>
                </a:rPr>
                <a:t>BTS</a:t>
              </a:r>
              <a:r>
                <a:rPr lang="en-US" altLang="ko-KR" sz="1100" baseline="0" dirty="0">
                  <a:solidFill>
                    <a:sysClr val="windowText" lastClr="000000"/>
                  </a:solidFill>
                  <a:latin typeface="+mn-ea"/>
                </a:rPr>
                <a:t> </a:t>
              </a:r>
              <a:r>
                <a:rPr lang="ko-KR" altLang="en-US" sz="1100" baseline="0" dirty="0">
                  <a:solidFill>
                    <a:sysClr val="windowText" lastClr="000000"/>
                  </a:solidFill>
                  <a:latin typeface="+mn-ea"/>
                </a:rPr>
                <a:t>파일</a:t>
              </a:r>
              <a:r>
                <a:rPr lang="ko-KR" altLang="en-US" sz="1100" dirty="0">
                  <a:solidFill>
                    <a:sysClr val="windowText" lastClr="000000"/>
                  </a:solidFill>
                  <a:latin typeface="+mn-ea"/>
                </a:rPr>
                <a:t> 클릭</a:t>
              </a:r>
            </a:p>
          </p:txBody>
        </p:sp>
      </p:grpSp>
      <p:pic>
        <p:nvPicPr>
          <p:cNvPr id="6" name="그림 5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377" y="1174346"/>
            <a:ext cx="3070800" cy="4798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모서리가 둥근 사각형 설명선 6"/>
          <p:cNvSpPr/>
          <p:nvPr/>
        </p:nvSpPr>
        <p:spPr>
          <a:xfrm>
            <a:off x="6386253" y="2862002"/>
            <a:ext cx="1161703" cy="305147"/>
          </a:xfrm>
          <a:prstGeom prst="wedgeRoundRectCallout">
            <a:avLst>
              <a:gd name="adj1" fmla="val -43399"/>
              <a:gd name="adj2" fmla="val -268229"/>
              <a:gd name="adj3" fmla="val 16667"/>
            </a:avLst>
          </a:prstGeom>
          <a:solidFill>
            <a:srgbClr val="FFFFFF">
              <a:alpha val="92157"/>
            </a:srgb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100" dirty="0">
                <a:solidFill>
                  <a:sysClr val="windowText" lastClr="000000"/>
                </a:solidFill>
                <a:latin typeface="+mn-ea"/>
              </a:rPr>
              <a:t>그룹 파일 클릭</a:t>
            </a:r>
          </a:p>
        </p:txBody>
      </p:sp>
    </p:spTree>
    <p:extLst>
      <p:ext uri="{BB962C8B-B14F-4D97-AF65-F5344CB8AC3E}">
        <p14:creationId xmlns:p14="http://schemas.microsoft.com/office/powerpoint/2010/main" val="212442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50" y="1431000"/>
            <a:ext cx="2588400" cy="3996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그림 3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800" y="1431000"/>
            <a:ext cx="2588400" cy="3996000"/>
          </a:xfrm>
          <a:prstGeom prst="rect">
            <a:avLst/>
          </a:prstGeom>
          <a:ln>
            <a:solidFill>
              <a:srgbClr val="5B9BD5"/>
            </a:solidFill>
          </a:ln>
        </p:spPr>
      </p:pic>
      <p:pic>
        <p:nvPicPr>
          <p:cNvPr id="5" name="그림 4"/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150" y="1431000"/>
            <a:ext cx="2588400" cy="3996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모서리가 둥근 사각형 설명선 5"/>
          <p:cNvSpPr/>
          <p:nvPr/>
        </p:nvSpPr>
        <p:spPr>
          <a:xfrm>
            <a:off x="1724902" y="3506239"/>
            <a:ext cx="951796" cy="284365"/>
          </a:xfrm>
          <a:prstGeom prst="wedgeRoundRectCallout">
            <a:avLst>
              <a:gd name="adj1" fmla="val -91600"/>
              <a:gd name="adj2" fmla="val -250451"/>
              <a:gd name="adj3" fmla="val 16667"/>
            </a:avLst>
          </a:prstGeom>
          <a:solidFill>
            <a:srgbClr val="FFFFFF">
              <a:alpha val="92157"/>
            </a:srgbClr>
          </a:solidFill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rPr>
              <a:t>빅그룹</a:t>
            </a:r>
            <a:r>
              <a:rPr kumimoji="0" lang="ko-KR" altLang="en-US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rPr>
              <a:t>선택</a:t>
            </a:r>
            <a:endParaRPr kumimoji="0" lang="ko-KR" altLang="en-US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모서리가 둥근 사각형 설명선 7"/>
          <p:cNvSpPr/>
          <p:nvPr/>
        </p:nvSpPr>
        <p:spPr>
          <a:xfrm>
            <a:off x="4572000" y="2826327"/>
            <a:ext cx="1107183" cy="298132"/>
          </a:xfrm>
          <a:prstGeom prst="wedgeRoundRectCallout">
            <a:avLst>
              <a:gd name="adj1" fmla="val -58601"/>
              <a:gd name="adj2" fmla="val 115499"/>
              <a:gd name="adj3" fmla="val 16667"/>
            </a:avLst>
          </a:prstGeom>
          <a:solidFill>
            <a:srgbClr val="FFFFFF">
              <a:alpha val="92157"/>
            </a:srgbClr>
          </a:solidFill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rPr>
              <a:t>하위그룹</a:t>
            </a:r>
            <a:r>
              <a:rPr kumimoji="0" lang="ko-KR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rPr>
              <a:t> 선택</a:t>
            </a:r>
          </a:p>
        </p:txBody>
      </p:sp>
      <p:sp>
        <p:nvSpPr>
          <p:cNvPr id="9" name="모서리가 둥근 사각형 설명선 8"/>
          <p:cNvSpPr/>
          <p:nvPr/>
        </p:nvSpPr>
        <p:spPr>
          <a:xfrm>
            <a:off x="6696137" y="1597429"/>
            <a:ext cx="1419886" cy="314498"/>
          </a:xfrm>
          <a:prstGeom prst="wedgeRoundRectCallout">
            <a:avLst>
              <a:gd name="adj1" fmla="val 39657"/>
              <a:gd name="adj2" fmla="val 134496"/>
              <a:gd name="adj3" fmla="val 16667"/>
            </a:avLst>
          </a:prstGeom>
          <a:solidFill>
            <a:srgbClr val="FFFFFF">
              <a:alpha val="90980"/>
            </a:srgb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100" dirty="0">
                <a:solidFill>
                  <a:sysClr val="windowText" lastClr="000000"/>
                </a:solidFill>
              </a:rPr>
              <a:t>검침일 별 </a:t>
            </a:r>
            <a:r>
              <a:rPr lang="ko-KR" altLang="en-US" sz="1100" dirty="0" err="1" smtClean="0">
                <a:solidFill>
                  <a:sysClr val="windowText" lastClr="000000"/>
                </a:solidFill>
              </a:rPr>
              <a:t>검침파일</a:t>
            </a:r>
            <a:r>
              <a:rPr lang="ko-KR" altLang="en-US" sz="1100" dirty="0" smtClean="0">
                <a:solidFill>
                  <a:sysClr val="windowText" lastClr="000000"/>
                </a:solidFill>
              </a:rPr>
              <a:t>        </a:t>
            </a:r>
            <a:endParaRPr lang="en-US" altLang="ko-KR" sz="1100" dirty="0">
              <a:solidFill>
                <a:sysClr val="windowText" lastClr="000000"/>
              </a:solidFill>
            </a:endParaRPr>
          </a:p>
          <a:p>
            <a:pPr algn="l"/>
            <a:endParaRPr lang="en-US" altLang="ko-KR" sz="1100" dirty="0">
              <a:solidFill>
                <a:sysClr val="windowText" lastClr="000000"/>
              </a:solidFill>
            </a:endParaRPr>
          </a:p>
          <a:p>
            <a:pPr algn="l"/>
            <a:endParaRPr lang="ko-KR" altLang="en-US" sz="1100" dirty="0">
              <a:solidFill>
                <a:sysClr val="windowText" lastClr="000000"/>
              </a:solidFill>
            </a:endParaRPr>
          </a:p>
        </p:txBody>
      </p:sp>
      <p:sp>
        <p:nvSpPr>
          <p:cNvPr id="10" name="모서리가 둥근 사각형 설명선 9"/>
          <p:cNvSpPr/>
          <p:nvPr/>
        </p:nvSpPr>
        <p:spPr>
          <a:xfrm>
            <a:off x="6696137" y="4176279"/>
            <a:ext cx="1673003" cy="312593"/>
          </a:xfrm>
          <a:prstGeom prst="wedgeRoundRectCallout">
            <a:avLst>
              <a:gd name="adj1" fmla="val 8681"/>
              <a:gd name="adj2" fmla="val -300056"/>
              <a:gd name="adj3" fmla="val 16667"/>
            </a:avLst>
          </a:prstGeom>
          <a:solidFill>
            <a:srgbClr val="FFFFFF">
              <a:alpha val="92157"/>
            </a:srgb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100" dirty="0" err="1">
                <a:solidFill>
                  <a:sysClr val="windowText" lastClr="000000"/>
                </a:solidFill>
              </a:rPr>
              <a:t>검침용</a:t>
            </a:r>
            <a:r>
              <a:rPr lang="ko-KR" altLang="en-US" sz="1100" dirty="0">
                <a:solidFill>
                  <a:sysClr val="windowText" lastClr="000000"/>
                </a:solidFill>
              </a:rPr>
              <a:t> 데이터엑셀파일</a:t>
            </a:r>
          </a:p>
        </p:txBody>
      </p:sp>
    </p:spTree>
    <p:extLst>
      <p:ext uri="{BB962C8B-B14F-4D97-AF65-F5344CB8AC3E}">
        <p14:creationId xmlns:p14="http://schemas.microsoft.com/office/powerpoint/2010/main" val="329267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3"/>
          <p:cNvSpPr txBox="1"/>
          <p:nvPr/>
        </p:nvSpPr>
        <p:spPr>
          <a:xfrm>
            <a:off x="1853893" y="956788"/>
            <a:ext cx="5715884" cy="3162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 cap="rnd">
            <a:solidFill>
              <a:schemeClr val="accent1"/>
            </a:solidFill>
            <a:beve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b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400" dirty="0"/>
              <a:t> </a:t>
            </a:r>
            <a:r>
              <a:rPr lang="en-US" altLang="ko-KR" sz="1400" dirty="0"/>
              <a:t>BTS</a:t>
            </a:r>
            <a:r>
              <a:rPr lang="ko-KR" altLang="en-US" sz="1400" dirty="0"/>
              <a:t>모듈 번호  </a:t>
            </a:r>
            <a:r>
              <a:rPr lang="en-US" altLang="ko-KR" sz="1400" dirty="0"/>
              <a:t>I  </a:t>
            </a:r>
            <a:r>
              <a:rPr lang="ko-KR" altLang="en-US" sz="1400" dirty="0"/>
              <a:t> 계량기 번호       </a:t>
            </a:r>
            <a:r>
              <a:rPr lang="ko-KR" altLang="en-US" sz="1400" dirty="0" smtClean="0"/>
              <a:t> </a:t>
            </a:r>
            <a:r>
              <a:rPr lang="en-US" altLang="ko-KR" sz="1400" dirty="0"/>
              <a:t>I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주소 </a:t>
            </a:r>
            <a:r>
              <a:rPr lang="en-US" altLang="ko-KR" sz="1400" dirty="0"/>
              <a:t>I</a:t>
            </a:r>
            <a:r>
              <a:rPr lang="ko-KR" altLang="en-US" sz="1400" dirty="0"/>
              <a:t> 통신</a:t>
            </a:r>
            <a:r>
              <a:rPr lang="ko-KR" altLang="en-US" sz="1400" baseline="0" dirty="0"/>
              <a:t> </a:t>
            </a:r>
            <a:r>
              <a:rPr lang="en-US" altLang="ko-KR" sz="1400" baseline="0" dirty="0"/>
              <a:t>I</a:t>
            </a:r>
            <a:r>
              <a:rPr lang="ko-KR" altLang="en-US" sz="1400" baseline="0" dirty="0"/>
              <a:t> </a:t>
            </a:r>
            <a:r>
              <a:rPr lang="ko-KR" altLang="en-US" sz="1400" baseline="0" dirty="0" smtClean="0"/>
              <a:t>검침 값  </a:t>
            </a:r>
            <a:r>
              <a:rPr lang="en-US" altLang="ko-KR" sz="1400" baseline="0" dirty="0"/>
              <a:t>I</a:t>
            </a:r>
            <a:r>
              <a:rPr lang="ko-KR" altLang="en-US" sz="1400" baseline="0" dirty="0"/>
              <a:t>  </a:t>
            </a:r>
            <a:r>
              <a:rPr lang="ko-KR" altLang="en-US" sz="1400" baseline="0" dirty="0" smtClean="0"/>
              <a:t>검침 시간    </a:t>
            </a:r>
            <a:endParaRPr lang="ko-KR" altLang="en-US" sz="1400" dirty="0"/>
          </a:p>
        </p:txBody>
      </p:sp>
      <p:pic>
        <p:nvPicPr>
          <p:cNvPr id="4" name="그림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61" y="1239966"/>
            <a:ext cx="7884189" cy="4958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</p:pic>
      <p:sp>
        <p:nvSpPr>
          <p:cNvPr id="5" name="모서리가 둥근 사각형 설명선 4"/>
          <p:cNvSpPr/>
          <p:nvPr/>
        </p:nvSpPr>
        <p:spPr>
          <a:xfrm>
            <a:off x="311962" y="442784"/>
            <a:ext cx="1541932" cy="514004"/>
          </a:xfrm>
          <a:prstGeom prst="wedgeRoundRectCallout">
            <a:avLst>
              <a:gd name="adj1" fmla="val 39657"/>
              <a:gd name="adj2" fmla="val 134496"/>
              <a:gd name="adj3" fmla="val 16667"/>
            </a:avLst>
          </a:prstGeom>
          <a:solidFill>
            <a:srgbClr val="FFFFFF">
              <a:alpha val="90980"/>
            </a:srgb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200" dirty="0" smtClean="0">
                <a:solidFill>
                  <a:sysClr val="windowText" lastClr="000000"/>
                </a:solidFill>
              </a:rPr>
              <a:t>엑셀 파일로 저장된 검침 자료 보기</a:t>
            </a:r>
            <a:endParaRPr lang="en-US" altLang="ko-KR" sz="1200" dirty="0">
              <a:solidFill>
                <a:sysClr val="windowText" lastClr="000000"/>
              </a:solidFill>
            </a:endParaRPr>
          </a:p>
          <a:p>
            <a:pPr algn="l"/>
            <a:endParaRPr lang="ko-KR" altLang="en-US" sz="11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58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0D47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/>
          </a:p>
        </p:txBody>
      </p:sp>
      <p:sp>
        <p:nvSpPr>
          <p:cNvPr id="3" name="사각형: 잘린 한쪽 모서리 2"/>
          <p:cNvSpPr/>
          <p:nvPr/>
        </p:nvSpPr>
        <p:spPr>
          <a:xfrm flipV="1">
            <a:off x="0" y="-1"/>
            <a:ext cx="9144000" cy="3612633"/>
          </a:xfrm>
          <a:prstGeom prst="snip1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/>
          </a:p>
        </p:txBody>
      </p:sp>
      <p:sp>
        <p:nvSpPr>
          <p:cNvPr id="13" name="TextBox 12"/>
          <p:cNvSpPr txBox="1"/>
          <p:nvPr/>
        </p:nvSpPr>
        <p:spPr>
          <a:xfrm>
            <a:off x="0" y="2596969"/>
            <a:ext cx="52950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THANK YOU!</a:t>
            </a:r>
            <a:endParaRPr lang="ko-KR" altLang="en-US" sz="6000" b="1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" name="대각선 줄무늬 5"/>
          <p:cNvSpPr/>
          <p:nvPr/>
        </p:nvSpPr>
        <p:spPr>
          <a:xfrm>
            <a:off x="1729648" y="2878115"/>
            <a:ext cx="4371350" cy="4106580"/>
          </a:xfrm>
          <a:prstGeom prst="diagStripe">
            <a:avLst>
              <a:gd name="adj" fmla="val 9770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" name="직각 삼각형 8"/>
          <p:cNvSpPr/>
          <p:nvPr/>
        </p:nvSpPr>
        <p:spPr>
          <a:xfrm flipH="1">
            <a:off x="1873770" y="0"/>
            <a:ext cx="7270230" cy="6858001"/>
          </a:xfrm>
          <a:prstGeom prst="rtTriangle">
            <a:avLst/>
          </a:prstGeom>
          <a:solidFill>
            <a:srgbClr val="CFD8DC"/>
          </a:solidFill>
          <a:ln>
            <a:solidFill>
              <a:srgbClr val="CFD8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017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3531</TotalTime>
  <Words>286</Words>
  <Application>Microsoft Office PowerPoint</Application>
  <PresentationFormat>화면 슬라이드 쇼(4:3)</PresentationFormat>
  <Paragraphs>58</Paragraphs>
  <Slides>17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17</vt:i4>
      </vt:variant>
    </vt:vector>
  </HeadingPairs>
  <TitlesOfParts>
    <vt:vector size="25" baseType="lpstr">
      <vt:lpstr>나눔바른고딕</vt:lpstr>
      <vt:lpstr>맑은 고딕</vt:lpstr>
      <vt:lpstr>서울남산체 M</vt:lpstr>
      <vt:lpstr>Arial</vt:lpstr>
      <vt:lpstr>Calibri</vt:lpstr>
      <vt:lpstr>Calibri Light</vt:lpstr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ulab2</dc:creator>
  <cp:lastModifiedBy>진 윤섭</cp:lastModifiedBy>
  <cp:revision>705</cp:revision>
  <cp:lastPrinted>2017-04-14T04:59:29Z</cp:lastPrinted>
  <dcterms:created xsi:type="dcterms:W3CDTF">2017-04-05T06:16:59Z</dcterms:created>
  <dcterms:modified xsi:type="dcterms:W3CDTF">2019-11-01T04:36:51Z</dcterms:modified>
  <cp:contentStatus/>
</cp:coreProperties>
</file>